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0"/>
  </p:notesMasterIdLst>
  <p:sldIdLst>
    <p:sldId id="256" r:id="rId2"/>
    <p:sldId id="257" r:id="rId3"/>
    <p:sldId id="296" r:id="rId4"/>
    <p:sldId id="259" r:id="rId5"/>
    <p:sldId id="29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9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300" r:id="rId30"/>
    <p:sldId id="301" r:id="rId31"/>
    <p:sldId id="302" r:id="rId32"/>
    <p:sldId id="304" r:id="rId33"/>
    <p:sldId id="307" r:id="rId34"/>
    <p:sldId id="310" r:id="rId35"/>
    <p:sldId id="311" r:id="rId36"/>
    <p:sldId id="312" r:id="rId37"/>
    <p:sldId id="305" r:id="rId38"/>
    <p:sldId id="303" r:id="rId39"/>
    <p:sldId id="308" r:id="rId40"/>
    <p:sldId id="281" r:id="rId41"/>
    <p:sldId id="282" r:id="rId42"/>
    <p:sldId id="313" r:id="rId43"/>
    <p:sldId id="283" r:id="rId44"/>
    <p:sldId id="284" r:id="rId45"/>
    <p:sldId id="285" r:id="rId46"/>
    <p:sldId id="286" r:id="rId47"/>
    <p:sldId id="315" r:id="rId48"/>
    <p:sldId id="326" r:id="rId49"/>
    <p:sldId id="333" r:id="rId50"/>
    <p:sldId id="316" r:id="rId51"/>
    <p:sldId id="317" r:id="rId52"/>
    <p:sldId id="314" r:id="rId53"/>
    <p:sldId id="319" r:id="rId54"/>
    <p:sldId id="321" r:id="rId55"/>
    <p:sldId id="320" r:id="rId56"/>
    <p:sldId id="323" r:id="rId57"/>
    <p:sldId id="322" r:id="rId58"/>
    <p:sldId id="324" r:id="rId59"/>
    <p:sldId id="325" r:id="rId60"/>
    <p:sldId id="318" r:id="rId61"/>
    <p:sldId id="334" r:id="rId62"/>
    <p:sldId id="294" r:id="rId63"/>
    <p:sldId id="328" r:id="rId64"/>
    <p:sldId id="327" r:id="rId65"/>
    <p:sldId id="330" r:id="rId66"/>
    <p:sldId id="331" r:id="rId67"/>
    <p:sldId id="329" r:id="rId68"/>
    <p:sldId id="332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c1eb18a6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c1eb18a6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1eb18a6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1eb18a6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1eb18a60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c1eb18a60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1eb18a60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1eb18a60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c1eb18a60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c1eb18a60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c1eb18a60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c1eb18a60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c1eb18a6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c1eb18a6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119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c1eb18a6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c1eb18a6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c1eb18a6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c1eb18a6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c1eb18a6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c1eb18a6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1eb18a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1eb18a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c1eb18a60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c1eb18a60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c1eb18a60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c1eb18a60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c1eb18a60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c1eb18a60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c1eb18a60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c1eb18a60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c1eb18a6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c1eb18a6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c1eb18a6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c1eb18a6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c1eb18a60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c1eb18a60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c1eb18a60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c1eb18a60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c1eb18a60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c1eb18a60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c1eb18a6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c1eb18a6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1eb18a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1eb18a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971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c1eb18a6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c1eb18a6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799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1eb18a6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1eb18a60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Representar las palabras numéricamente para su posterior uso en sistemas de Machine Learning es un problema central en el Procesamiento Natural del Lenguaje (NLP).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esta charla se explicarán las distintas técnicas existentes para generar vectores a partir de palabras, sus ventajas, desventajas y evolución a lo largo de los últimos años. Se analizarán los primeros modelos con redes neuronales (Word2Vec, Glove y FastText) y los progresos recientes utilizando representaciones contextualizadas (ELMO, ULMFit y Bert).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c1eb18a60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c1eb18a60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c1eb18a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c1eb18a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775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355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604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74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874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1eb18a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1eb18a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c1eb18a6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c1eb18a6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c1eb18a60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c1eb18a60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317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83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619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78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0931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578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1eb18a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1eb18a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30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c1eb18a6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c1eb18a6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1eb18a6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1eb18a6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c1eb18a6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c1eb18a6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1eb18a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c1eb18a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jalammar.github.io/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 contextualizados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Leonardo </a:t>
            </a:r>
            <a:r>
              <a:rPr lang="en" dirty="0" smtClean="0"/>
              <a:t>Pepino </a:t>
            </a:r>
            <a:r>
              <a:rPr lang="en-US" dirty="0" smtClean="0"/>
              <a:t>– </a:t>
            </a:r>
            <a:r>
              <a:rPr lang="en-US" dirty="0"/>
              <a:t>leonardodpepino@gmail.com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3" name="Picture 3" descr="https://lh5.googleusercontent.com/kKq6H11sY7KqQopZVrryL1IjV_fKSBfJXluhSIevTNyLU0vKRTmIICYupWQlkxqhvDYxH-efrbYHnDSx-58MBgmx3w5CPeFDd5xYRPpmq-Wv5S0Tu8CBeL90voA2hMwoMIBYeXNcM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3608923"/>
            <a:ext cx="3924300" cy="153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6.googleusercontent.com/33AviBuPCfNwguB45_8Sf4XyxYfJsllbYgnQBh-1jVqAYCUxu3pQj8eg6Hmlin6Rm_pQbWwZjRDNhJjLEGsiX4VtA8xL17LfzL5PM3AEtCwhstj7PovFwoazvxXoAmgnR4QbF0Go4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785037"/>
            <a:ext cx="344805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 Stanford-cs224n Lecture 2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250275"/>
            <a:ext cx="84582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Word Representations via Global Context and Multiple Word Prototypes (Huang et al. 2012)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311700" y="1550500"/>
            <a:ext cx="8520600" cy="30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Word embedding tradicional para cada </a:t>
            </a:r>
            <a:r>
              <a:rPr lang="en" dirty="0" smtClean="0"/>
              <a:t>palabra.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Para cada palabra, se toman los contextos en los que aparece y se promedian los embeddings de acuerdo a TF-IDF -&gt; Embedding del contexto.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K-means clustering de los diferentes contextos de la palabra.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Se agregan al vocabulario clave</a:t>
            </a:r>
            <a:r>
              <a:rPr lang="en" baseline="-25000" dirty="0"/>
              <a:t>1</a:t>
            </a:r>
            <a:r>
              <a:rPr lang="en" dirty="0"/>
              <a:t> clave</a:t>
            </a:r>
            <a:r>
              <a:rPr lang="en" baseline="-25000" dirty="0"/>
              <a:t>2</a:t>
            </a:r>
            <a:r>
              <a:rPr lang="en" dirty="0"/>
              <a:t> clave</a:t>
            </a:r>
            <a:r>
              <a:rPr lang="en" baseline="-25000" dirty="0"/>
              <a:t>3</a:t>
            </a:r>
            <a:r>
              <a:rPr lang="en" dirty="0"/>
              <a:t> y clave</a:t>
            </a:r>
            <a:r>
              <a:rPr lang="en" baseline="-25000" dirty="0"/>
              <a:t>4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Se vuelven a entrenar los embeddings con el nuevo </a:t>
            </a:r>
            <a:r>
              <a:rPr lang="en" dirty="0" smtClean="0"/>
              <a:t>vocabulario.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contextualizados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536725" y="1326875"/>
            <a:ext cx="79539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Objetivo</a:t>
            </a:r>
            <a:r>
              <a:rPr lang="en" sz="2400"/>
              <a:t>: obtener un embedding distinto para una misma palabra, dependiendo del contexto en el cuál aparece</a:t>
            </a:r>
            <a:endParaRPr sz="2400"/>
          </a:p>
        </p:txBody>
      </p:sp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844275" y="2143075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</a:t>
            </a:r>
            <a:r>
              <a:rPr lang="en">
                <a:solidFill>
                  <a:srgbClr val="0000FF"/>
                </a:solidFill>
              </a:rPr>
              <a:t>clave</a:t>
            </a:r>
            <a:r>
              <a:rPr lang="en"/>
              <a:t> del problema.</a:t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5130525" y="2143075"/>
            <a:ext cx="2863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9900FF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la caja fuerte.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1114000" y="2958550"/>
            <a:ext cx="1766700" cy="1118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</a:rPr>
              <a:t>?</a:t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5679075" y="2958550"/>
            <a:ext cx="1766700" cy="1118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</a:rPr>
              <a:t>?</a:t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1822175" y="25262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6450675" y="25262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822175" y="41661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6450675" y="41661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895747" y="4646925"/>
            <a:ext cx="2203200" cy="346550"/>
            <a:chOff x="743347" y="3656325"/>
            <a:chExt cx="2203200" cy="346550"/>
          </a:xfrm>
        </p:grpSpPr>
        <p:sp>
          <p:nvSpPr>
            <p:cNvPr id="214" name="Google Shape;214;p23"/>
            <p:cNvSpPr txBox="1"/>
            <p:nvPr/>
          </p:nvSpPr>
          <p:spPr>
            <a:xfrm>
              <a:off x="743347" y="3656325"/>
              <a:ext cx="22032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0.2  0.3  0.6 -1.2  0.1  0.8  </a:t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796900" y="3705275"/>
              <a:ext cx="2064900" cy="29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6" name="Google Shape;216;p23"/>
            <p:cNvCxnSpPr/>
            <p:nvPr/>
          </p:nvCxnSpPr>
          <p:spPr>
            <a:xfrm flipH="1">
              <a:off x="1132300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3"/>
            <p:cNvCxnSpPr/>
            <p:nvPr/>
          </p:nvCxnSpPr>
          <p:spPr>
            <a:xfrm flipH="1">
              <a:off x="1466917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23"/>
            <p:cNvCxnSpPr/>
            <p:nvPr/>
          </p:nvCxnSpPr>
          <p:spPr>
            <a:xfrm flipH="1">
              <a:off x="1799464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23"/>
            <p:cNvCxnSpPr/>
            <p:nvPr/>
          </p:nvCxnSpPr>
          <p:spPr>
            <a:xfrm flipH="1">
              <a:off x="2180464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23"/>
            <p:cNvCxnSpPr/>
            <p:nvPr/>
          </p:nvCxnSpPr>
          <p:spPr>
            <a:xfrm flipH="1">
              <a:off x="2518809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23"/>
          <p:cNvSpPr txBox="1"/>
          <p:nvPr/>
        </p:nvSpPr>
        <p:spPr>
          <a:xfrm>
            <a:off x="5460822" y="4598450"/>
            <a:ext cx="2203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  0.5 -0.6  1.8  0.7  0.2  </a:t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5514375" y="4647400"/>
            <a:ext cx="2064900" cy="29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23"/>
          <p:cNvCxnSpPr/>
          <p:nvPr/>
        </p:nvCxnSpPr>
        <p:spPr>
          <a:xfrm flipH="1">
            <a:off x="5849775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3"/>
          <p:cNvCxnSpPr/>
          <p:nvPr/>
        </p:nvCxnSpPr>
        <p:spPr>
          <a:xfrm flipH="1">
            <a:off x="6184392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3"/>
          <p:cNvCxnSpPr/>
          <p:nvPr/>
        </p:nvCxnSpPr>
        <p:spPr>
          <a:xfrm flipH="1">
            <a:off x="6516939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3"/>
          <p:cNvCxnSpPr/>
          <p:nvPr/>
        </p:nvCxnSpPr>
        <p:spPr>
          <a:xfrm flipH="1">
            <a:off x="6897939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3"/>
          <p:cNvCxnSpPr/>
          <p:nvPr/>
        </p:nvCxnSpPr>
        <p:spPr>
          <a:xfrm flipH="1">
            <a:off x="7236284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3"/>
          <p:cNvSpPr/>
          <p:nvPr/>
        </p:nvSpPr>
        <p:spPr>
          <a:xfrm>
            <a:off x="3921000" y="4615150"/>
            <a:ext cx="581400" cy="4101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contextualizados</a:t>
            </a:r>
            <a:endParaRPr/>
          </a:p>
        </p:txBody>
      </p:sp>
      <p:sp>
        <p:nvSpPr>
          <p:cNvPr id="234" name="Google Shape;234;p24"/>
          <p:cNvSpPr txBox="1"/>
          <p:nvPr/>
        </p:nvSpPr>
        <p:spPr>
          <a:xfrm>
            <a:off x="536725" y="1326875"/>
            <a:ext cx="7953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Objetivo</a:t>
            </a:r>
            <a:r>
              <a:rPr lang="en" sz="2400"/>
              <a:t>: obtener un embedding distinto para una misma palabra, dependiendo del contexto en el cuál aparece</a:t>
            </a:r>
            <a:endParaRPr sz="2400"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1114000" y="2109200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Estoy </a:t>
            </a:r>
            <a:r>
              <a:rPr lang="en">
                <a:solidFill>
                  <a:srgbClr val="0000FF"/>
                </a:solidFill>
              </a:rPr>
              <a:t>contento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5514375" y="2109200"/>
            <a:ext cx="2863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 estoy </a:t>
            </a:r>
            <a:r>
              <a:rPr lang="en" sz="1800">
                <a:solidFill>
                  <a:srgbClr val="9900FF"/>
                </a:solidFill>
              </a:rPr>
              <a:t>contento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1114000" y="2958550"/>
            <a:ext cx="1766700" cy="1118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</a:rPr>
              <a:t>?</a:t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>
            <a:off x="5679075" y="2958550"/>
            <a:ext cx="1766700" cy="1118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</a:rPr>
              <a:t>?</a:t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>
            <a:off x="1822175" y="25262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6450675" y="25262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1822175" y="41661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6450675" y="41661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4"/>
          <p:cNvGrpSpPr/>
          <p:nvPr/>
        </p:nvGrpSpPr>
        <p:grpSpPr>
          <a:xfrm>
            <a:off x="895747" y="4646925"/>
            <a:ext cx="2203200" cy="346550"/>
            <a:chOff x="743347" y="3656325"/>
            <a:chExt cx="2203200" cy="346550"/>
          </a:xfrm>
        </p:grpSpPr>
        <p:sp>
          <p:nvSpPr>
            <p:cNvPr id="244" name="Google Shape;244;p24"/>
            <p:cNvSpPr txBox="1"/>
            <p:nvPr/>
          </p:nvSpPr>
          <p:spPr>
            <a:xfrm>
              <a:off x="743347" y="3656325"/>
              <a:ext cx="22032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0.2  0.3  0.6 -1.2  0.1  0.8  </a:t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796900" y="3705275"/>
              <a:ext cx="2064900" cy="29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" name="Google Shape;246;p24"/>
            <p:cNvCxnSpPr/>
            <p:nvPr/>
          </p:nvCxnSpPr>
          <p:spPr>
            <a:xfrm flipH="1">
              <a:off x="1132300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/>
            <p:nvPr/>
          </p:nvCxnSpPr>
          <p:spPr>
            <a:xfrm flipH="1">
              <a:off x="1466917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/>
            <p:nvPr/>
          </p:nvCxnSpPr>
          <p:spPr>
            <a:xfrm flipH="1">
              <a:off x="1799464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4"/>
            <p:cNvCxnSpPr/>
            <p:nvPr/>
          </p:nvCxnSpPr>
          <p:spPr>
            <a:xfrm flipH="1">
              <a:off x="2180464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4"/>
            <p:cNvCxnSpPr/>
            <p:nvPr/>
          </p:nvCxnSpPr>
          <p:spPr>
            <a:xfrm flipH="1">
              <a:off x="2518809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1" name="Google Shape;251;p24"/>
          <p:cNvSpPr txBox="1"/>
          <p:nvPr/>
        </p:nvSpPr>
        <p:spPr>
          <a:xfrm>
            <a:off x="5460822" y="4598450"/>
            <a:ext cx="2203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  0.5 -0.6  1.8  0.7  0.2  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5514375" y="4647400"/>
            <a:ext cx="2064900" cy="29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" name="Google Shape;253;p24"/>
          <p:cNvCxnSpPr/>
          <p:nvPr/>
        </p:nvCxnSpPr>
        <p:spPr>
          <a:xfrm flipH="1">
            <a:off x="5849775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4"/>
          <p:cNvCxnSpPr/>
          <p:nvPr/>
        </p:nvCxnSpPr>
        <p:spPr>
          <a:xfrm flipH="1">
            <a:off x="6184392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4"/>
          <p:cNvCxnSpPr/>
          <p:nvPr/>
        </p:nvCxnSpPr>
        <p:spPr>
          <a:xfrm flipH="1">
            <a:off x="6516939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4"/>
          <p:cNvCxnSpPr/>
          <p:nvPr/>
        </p:nvCxnSpPr>
        <p:spPr>
          <a:xfrm flipH="1">
            <a:off x="6897939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4"/>
          <p:cNvCxnSpPr/>
          <p:nvPr/>
        </p:nvCxnSpPr>
        <p:spPr>
          <a:xfrm flipH="1">
            <a:off x="7236284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24"/>
          <p:cNvSpPr/>
          <p:nvPr/>
        </p:nvSpPr>
        <p:spPr>
          <a:xfrm>
            <a:off x="3921000" y="4615150"/>
            <a:ext cx="581400" cy="4101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 lo veníamos haciendo</a:t>
            </a: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body" idx="1"/>
          </p:nvPr>
        </p:nvSpPr>
        <p:spPr>
          <a:xfrm>
            <a:off x="6000600" y="1456750"/>
            <a:ext cx="2831700" cy="28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Cuando metemos word embeddings en una red recurrente estamos generando representaciones contextualizadas de cada palabra (estados ocultos).</a:t>
            </a: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6578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Peero...</a:t>
            </a:r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946700" y="1408874"/>
            <a:ext cx="7335000" cy="316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Es una etapa que solemos hacer de forma supervisada, con datos limitados y específicos.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Word2Vec, Glove, FastText, etc… se pre-entrenan </a:t>
            </a:r>
            <a:r>
              <a:rPr lang="en" sz="1800" dirty="0" smtClean="0"/>
              <a:t>de forma no supervisada en </a:t>
            </a:r>
            <a:r>
              <a:rPr lang="en" sz="1800" dirty="0"/>
              <a:t>corpus gigantescos para que ya contengan información del lenguaje.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¿Qué tal si usamos la misma lógica del </a:t>
            </a:r>
            <a:r>
              <a:rPr lang="en" sz="1800" dirty="0" smtClean="0"/>
              <a:t>pre-training no supervisado </a:t>
            </a:r>
            <a:r>
              <a:rPr lang="en" sz="1800" dirty="0"/>
              <a:t>pero con redes neuronales que generen representaciones contextualizadas?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from Language Models (ELMO) </a:t>
            </a:r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545200" y="865325"/>
            <a:ext cx="7800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Peters et al. - Deep contextualized word representations </a:t>
            </a:r>
            <a:r>
              <a:rPr lang="en" sz="1800">
                <a:solidFill>
                  <a:schemeClr val="dk1"/>
                </a:solidFill>
              </a:rPr>
              <a:t>                           </a:t>
            </a:r>
            <a:r>
              <a:rPr lang="en"/>
              <a:t>Mar 2018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07" y="1334275"/>
            <a:ext cx="5999547" cy="353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from Language Models (ELMO) </a:t>
            </a: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1199263"/>
            <a:ext cx="2860801" cy="220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/>
        </p:nvSpPr>
        <p:spPr>
          <a:xfrm>
            <a:off x="3725600" y="1426750"/>
            <a:ext cx="47901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4967475" y="1478425"/>
            <a:ext cx="2860800" cy="30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Oración (Secuencia de palabras)</a:t>
            </a:r>
            <a:endParaRPr/>
          </a:p>
        </p:txBody>
      </p:sp>
      <p:cxnSp>
        <p:nvCxnSpPr>
          <p:cNvPr id="280" name="Google Shape;280;p27"/>
          <p:cNvCxnSpPr>
            <a:stCxn id="279" idx="2"/>
          </p:cNvCxnSpPr>
          <p:nvPr/>
        </p:nvCxnSpPr>
        <p:spPr>
          <a:xfrm>
            <a:off x="6397875" y="1783525"/>
            <a:ext cx="11100" cy="3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27"/>
          <p:cNvSpPr/>
          <p:nvPr/>
        </p:nvSpPr>
        <p:spPr>
          <a:xfrm>
            <a:off x="5962072" y="2151025"/>
            <a:ext cx="888300" cy="30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BiLSTM</a:t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5962072" y="2699209"/>
            <a:ext cx="888300" cy="30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BiLSTM</a:t>
            </a:r>
            <a:endParaRPr/>
          </a:p>
        </p:txBody>
      </p:sp>
      <p:cxnSp>
        <p:nvCxnSpPr>
          <p:cNvPr id="283" name="Google Shape;283;p27"/>
          <p:cNvCxnSpPr>
            <a:stCxn id="281" idx="2"/>
            <a:endCxn id="282" idx="0"/>
          </p:cNvCxnSpPr>
          <p:nvPr/>
        </p:nvCxnSpPr>
        <p:spPr>
          <a:xfrm>
            <a:off x="6406222" y="2456125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7"/>
          <p:cNvCxnSpPr>
            <a:stCxn id="282" idx="2"/>
            <a:endCxn id="285" idx="0"/>
          </p:cNvCxnSpPr>
          <p:nvPr/>
        </p:nvCxnSpPr>
        <p:spPr>
          <a:xfrm>
            <a:off x="6406222" y="3004309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27"/>
          <p:cNvCxnSpPr/>
          <p:nvPr/>
        </p:nvCxnSpPr>
        <p:spPr>
          <a:xfrm>
            <a:off x="6401541" y="1966300"/>
            <a:ext cx="65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27"/>
          <p:cNvCxnSpPr/>
          <p:nvPr/>
        </p:nvCxnSpPr>
        <p:spPr>
          <a:xfrm>
            <a:off x="6401541" y="2551445"/>
            <a:ext cx="65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27"/>
          <p:cNvCxnSpPr/>
          <p:nvPr/>
        </p:nvCxnSpPr>
        <p:spPr>
          <a:xfrm>
            <a:off x="6401541" y="3121805"/>
            <a:ext cx="65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p27"/>
          <p:cNvSpPr txBox="1"/>
          <p:nvPr/>
        </p:nvSpPr>
        <p:spPr>
          <a:xfrm>
            <a:off x="7059429" y="1762151"/>
            <a:ext cx="532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y1</a:t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7059429" y="2339904"/>
            <a:ext cx="532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y2</a:t>
            </a:r>
            <a:endParaRPr/>
          </a:p>
        </p:txBody>
      </p:sp>
      <p:sp>
        <p:nvSpPr>
          <p:cNvPr id="291" name="Google Shape;291;p27"/>
          <p:cNvSpPr txBox="1"/>
          <p:nvPr/>
        </p:nvSpPr>
        <p:spPr>
          <a:xfrm>
            <a:off x="7059429" y="2902872"/>
            <a:ext cx="532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y3</a:t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050" y="3512474"/>
            <a:ext cx="4622250" cy="104402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/>
        </p:nvSpPr>
        <p:spPr>
          <a:xfrm>
            <a:off x="311700" y="3655200"/>
            <a:ext cx="34965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idea es predecir la siguiente palabra en una secuencia.</a:t>
            </a:r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545200" y="865325"/>
            <a:ext cx="7800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Peters et al. - Deep contextualized word representations </a:t>
            </a:r>
            <a:r>
              <a:rPr lang="en" sz="1800">
                <a:solidFill>
                  <a:schemeClr val="dk1"/>
                </a:solidFill>
              </a:rPr>
              <a:t>                           </a:t>
            </a:r>
            <a:r>
              <a:rPr lang="en"/>
              <a:t>Mar 2018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from Language Models (ELMO) </a:t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545200" y="865325"/>
            <a:ext cx="7800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Peters et al. - Deep contextualized word representations </a:t>
            </a:r>
            <a:r>
              <a:rPr lang="en" sz="1800">
                <a:solidFill>
                  <a:schemeClr val="dk1"/>
                </a:solidFill>
              </a:rPr>
              <a:t>                           </a:t>
            </a:r>
            <a:r>
              <a:rPr lang="en"/>
              <a:t>Mar 2018</a:t>
            </a:r>
            <a:endParaRPr/>
          </a:p>
        </p:txBody>
      </p:sp>
      <p:sp>
        <p:nvSpPr>
          <p:cNvPr id="302" name="Google Shape;30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749175"/>
            <a:ext cx="8991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Language Model Fine Tuning (ULMFit) </a:t>
            </a:r>
            <a:endParaRPr/>
          </a:p>
        </p:txBody>
      </p:sp>
      <p:sp>
        <p:nvSpPr>
          <p:cNvPr id="309" name="Google Shape;309;p29"/>
          <p:cNvSpPr/>
          <p:nvPr/>
        </p:nvSpPr>
        <p:spPr>
          <a:xfrm>
            <a:off x="820525" y="164842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</a:t>
            </a:r>
            <a:endParaRPr/>
          </a:p>
        </p:txBody>
      </p:sp>
      <p:sp>
        <p:nvSpPr>
          <p:cNvPr id="310" name="Google Shape;310;p29"/>
          <p:cNvSpPr/>
          <p:nvPr/>
        </p:nvSpPr>
        <p:spPr>
          <a:xfrm>
            <a:off x="2040225" y="1811050"/>
            <a:ext cx="362100" cy="14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2424425" y="1633650"/>
            <a:ext cx="2971620" cy="458244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28,595 artículos de Wikipedia y 103 millones de palabras</a:t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>
            <a:off x="820525" y="270782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 Fine-Tuning</a:t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1300975" y="2125775"/>
            <a:ext cx="236700" cy="5334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2040225" y="2846002"/>
            <a:ext cx="362100" cy="14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2424425" y="2769625"/>
            <a:ext cx="1589490" cy="305100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Corpus Target</a:t>
            </a: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4085250" y="2635807"/>
            <a:ext cx="3336822" cy="572724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Discriminative Fine-Tuning</a:t>
            </a:r>
            <a:endParaRPr sz="135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Slanted Triangular Learning Rate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073" y="3516975"/>
            <a:ext cx="2323574" cy="16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/>
          <p:nvPr/>
        </p:nvSpPr>
        <p:spPr>
          <a:xfrm>
            <a:off x="1300975" y="3185175"/>
            <a:ext cx="236700" cy="5334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"/>
          <p:cNvSpPr/>
          <p:nvPr/>
        </p:nvSpPr>
        <p:spPr>
          <a:xfrm>
            <a:off x="820525" y="376722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Fine-Tuning</a:t>
            </a:r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2423230" y="3695225"/>
            <a:ext cx="15345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Gradual Unfreezing</a:t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2040225" y="3912802"/>
            <a:ext cx="362100" cy="14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9"/>
          <p:cNvSpPr txBox="1"/>
          <p:nvPr/>
        </p:nvSpPr>
        <p:spPr>
          <a:xfrm>
            <a:off x="311700" y="1017725"/>
            <a:ext cx="8034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 y Ruder - </a:t>
            </a:r>
            <a:r>
              <a:rPr lang="en">
                <a:solidFill>
                  <a:schemeClr val="dk1"/>
                </a:solidFill>
              </a:rPr>
              <a:t>Universal Language Model Fine-tuning for Text Classification            </a:t>
            </a:r>
            <a:r>
              <a:rPr lang="en"/>
              <a:t>May 2018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175" y="1152487"/>
            <a:ext cx="3316300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65717" y="2101764"/>
            <a:ext cx="2014253" cy="163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Word2Vec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Glove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FastText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LSA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6" name="Google Shape;63;p14"/>
          <p:cNvSpPr txBox="1"/>
          <p:nvPr/>
        </p:nvSpPr>
        <p:spPr>
          <a:xfrm>
            <a:off x="6434253" y="2391696"/>
            <a:ext cx="2014253" cy="163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Distributional Hypothesis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Language Model Fine Tuning (ULMFit) </a:t>
            </a:r>
            <a:endParaRPr/>
          </a:p>
        </p:txBody>
      </p:sp>
      <p:sp>
        <p:nvSpPr>
          <p:cNvPr id="329" name="Google Shape;329;p30"/>
          <p:cNvSpPr txBox="1"/>
          <p:nvPr/>
        </p:nvSpPr>
        <p:spPr>
          <a:xfrm>
            <a:off x="311700" y="1017725"/>
            <a:ext cx="8034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 y Ruder - </a:t>
            </a:r>
            <a:r>
              <a:rPr lang="en">
                <a:solidFill>
                  <a:schemeClr val="dk1"/>
                </a:solidFill>
              </a:rPr>
              <a:t>Universal Language Model Fine-tuning for Text Classification            </a:t>
            </a:r>
            <a:r>
              <a:rPr lang="en"/>
              <a:t>May 2018</a:t>
            </a:r>
            <a:endParaRPr/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838325"/>
            <a:ext cx="39624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067" y="1895525"/>
            <a:ext cx="4562372" cy="23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12" y="81301"/>
            <a:ext cx="8854976" cy="49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/>
          <p:nvPr/>
        </p:nvSpPr>
        <p:spPr>
          <a:xfrm>
            <a:off x="2044391" y="520390"/>
            <a:ext cx="4922551" cy="5810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Transfer Learning</a:t>
            </a:r>
          </a:p>
        </p:txBody>
      </p: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Bidirectional Encoder Representations from Transformers (BERT)</a:t>
            </a:r>
            <a:endParaRPr sz="2200"/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000" y="1100750"/>
            <a:ext cx="2857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/>
        </p:nvSpPr>
        <p:spPr>
          <a:xfrm>
            <a:off x="108950" y="853994"/>
            <a:ext cx="8971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Devlin et al. - </a:t>
            </a:r>
            <a:r>
              <a:rPr lang="en">
                <a:solidFill>
                  <a:schemeClr val="dk1"/>
                </a:solidFill>
              </a:rPr>
              <a:t>BERT: Pre-training of Deep Bidirectional Transformers for Language Understanding  </a:t>
            </a:r>
            <a:r>
              <a:rPr lang="en"/>
              <a:t>Oct 2018</a:t>
            </a:r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Entrada al Modelo</a:t>
            </a:r>
            <a:endParaRPr sz="2200"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722225"/>
            <a:ext cx="8172450" cy="26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33"/>
          <p:cNvCxnSpPr/>
          <p:nvPr/>
        </p:nvCxnSpPr>
        <p:spPr>
          <a:xfrm rot="10800000" flipH="1">
            <a:off x="2143700" y="1522700"/>
            <a:ext cx="2735100" cy="4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3"/>
          <p:cNvCxnSpPr/>
          <p:nvPr/>
        </p:nvCxnSpPr>
        <p:spPr>
          <a:xfrm rot="10800000">
            <a:off x="5085750" y="1537500"/>
            <a:ext cx="0" cy="4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3"/>
          <p:cNvCxnSpPr/>
          <p:nvPr/>
        </p:nvCxnSpPr>
        <p:spPr>
          <a:xfrm rot="10800000">
            <a:off x="5337025" y="1545025"/>
            <a:ext cx="2860800" cy="38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33"/>
          <p:cNvSpPr txBox="1"/>
          <p:nvPr/>
        </p:nvSpPr>
        <p:spPr>
          <a:xfrm>
            <a:off x="4372350" y="1169825"/>
            <a:ext cx="1426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Tokens</a:t>
            </a:r>
            <a:endParaRPr/>
          </a:p>
        </p:txBody>
      </p:sp>
      <p:cxnSp>
        <p:nvCxnSpPr>
          <p:cNvPr id="357" name="Google Shape;357;p33"/>
          <p:cNvCxnSpPr/>
          <p:nvPr/>
        </p:nvCxnSpPr>
        <p:spPr>
          <a:xfrm rot="10800000">
            <a:off x="7377375" y="1456300"/>
            <a:ext cx="118200" cy="5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33"/>
          <p:cNvSpPr txBox="1"/>
          <p:nvPr/>
        </p:nvSpPr>
        <p:spPr>
          <a:xfrm>
            <a:off x="6723075" y="1169825"/>
            <a:ext cx="1426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Pieces</a:t>
            </a:r>
            <a:endParaRPr/>
          </a:p>
        </p:txBody>
      </p:sp>
      <p:cxnSp>
        <p:nvCxnSpPr>
          <p:cNvPr id="359" name="Google Shape;359;p33"/>
          <p:cNvCxnSpPr/>
          <p:nvPr/>
        </p:nvCxnSpPr>
        <p:spPr>
          <a:xfrm>
            <a:off x="1064450" y="4265225"/>
            <a:ext cx="458400" cy="428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0" name="Google Shape;360;p33"/>
          <p:cNvSpPr txBox="1"/>
          <p:nvPr/>
        </p:nvSpPr>
        <p:spPr>
          <a:xfrm>
            <a:off x="1476750" y="4493057"/>
            <a:ext cx="1426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Aprendidos</a:t>
            </a: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517425" y="997825"/>
            <a:ext cx="3178602" cy="724410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 secuencia empieza con [CLS], y la salida correspondiente se usa para clasificación</a:t>
            </a:r>
            <a:endParaRPr/>
          </a:p>
        </p:txBody>
      </p:sp>
      <p:cxnSp>
        <p:nvCxnSpPr>
          <p:cNvPr id="362" name="Google Shape;362;p33"/>
          <p:cNvCxnSpPr/>
          <p:nvPr/>
        </p:nvCxnSpPr>
        <p:spPr>
          <a:xfrm rot="-5400000" flipH="1">
            <a:off x="373950" y="3576307"/>
            <a:ext cx="1283100" cy="922500"/>
          </a:xfrm>
          <a:prstGeom prst="bentConnector3">
            <a:avLst>
              <a:gd name="adj1" fmla="val 101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Objetivo</a:t>
            </a:r>
            <a:endParaRPr sz="2200"/>
          </a:p>
        </p:txBody>
      </p:sp>
      <p:sp>
        <p:nvSpPr>
          <p:cNvPr id="369" name="Google Shape;369;p34"/>
          <p:cNvSpPr txBox="1"/>
          <p:nvPr/>
        </p:nvSpPr>
        <p:spPr>
          <a:xfrm>
            <a:off x="502650" y="1034900"/>
            <a:ext cx="8227500" cy="3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usa un modelo de lenguaje enmascarado (MLM):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 altera el 15% de las palabras de la secuencia de entrada, y BERT debe predecir las verdaderas: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 80% de las veces se cambian por [MASK] tokens.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 10% por palabras aleatorias.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 10% de las veces no se alteran.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Además si se tiene una secuencia de 2 oraciones A y B sólo el 50% de las veces B le sigue a A en el corpus.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BERT deberá predecir si B es la oración siguiente a 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vez entrenado, consigue 97-98% de Accuracy en esta tarea.</a:t>
            </a:r>
            <a:endParaRPr dirty="0"/>
          </a:p>
        </p:txBody>
      </p:sp>
      <p:sp>
        <p:nvSpPr>
          <p:cNvPr id="370" name="Google Shape;37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/>
          <p:nvPr/>
        </p:nvSpPr>
        <p:spPr>
          <a:xfrm>
            <a:off x="5536675" y="672675"/>
            <a:ext cx="3245100" cy="152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5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Uso</a:t>
            </a:r>
            <a:endParaRPr sz="2200"/>
          </a:p>
        </p:txBody>
      </p:sp>
      <p:sp>
        <p:nvSpPr>
          <p:cNvPr id="377" name="Google Shape;377;p35"/>
          <p:cNvSpPr txBox="1"/>
          <p:nvPr/>
        </p:nvSpPr>
        <p:spPr>
          <a:xfrm>
            <a:off x="502650" y="1034900"/>
            <a:ext cx="8227500" cy="3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>
            <a:off x="746600" y="1160550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</a:t>
            </a:r>
            <a:endParaRPr/>
          </a:p>
        </p:txBody>
      </p:sp>
      <p:sp>
        <p:nvSpPr>
          <p:cNvPr id="379" name="Google Shape;379;p35"/>
          <p:cNvSpPr/>
          <p:nvPr/>
        </p:nvSpPr>
        <p:spPr>
          <a:xfrm>
            <a:off x="1944200" y="1323175"/>
            <a:ext cx="362100" cy="14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5"/>
          <p:cNvSpPr/>
          <p:nvPr/>
        </p:nvSpPr>
        <p:spPr>
          <a:xfrm>
            <a:off x="2328400" y="1145775"/>
            <a:ext cx="3119526" cy="458244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English Wikipedia(2500M Words)</a:t>
            </a:r>
            <a:endParaRPr sz="135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BooksCorpus (800M Words)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3">
            <a:alphaModFix/>
          </a:blip>
          <a:srcRect t="8135" b="15685"/>
          <a:stretch/>
        </p:blipFill>
        <p:spPr>
          <a:xfrm>
            <a:off x="7105800" y="702247"/>
            <a:ext cx="1596600" cy="139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/>
        </p:nvSpPr>
        <p:spPr>
          <a:xfrm>
            <a:off x="5610575" y="820500"/>
            <a:ext cx="1663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Días de pre-entrenamiento en 4 a 16 clusters de TPUs</a:t>
            </a:r>
            <a:endParaRPr/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450" y="3026600"/>
            <a:ext cx="2501800" cy="21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/>
          <p:nvPr/>
        </p:nvSpPr>
        <p:spPr>
          <a:xfrm>
            <a:off x="746600" y="250377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</a:t>
            </a:r>
            <a:endParaRPr/>
          </a:p>
        </p:txBody>
      </p:sp>
      <p:sp>
        <p:nvSpPr>
          <p:cNvPr id="385" name="Google Shape;385;p35"/>
          <p:cNvSpPr/>
          <p:nvPr/>
        </p:nvSpPr>
        <p:spPr>
          <a:xfrm>
            <a:off x="2570450" y="250377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386" name="Google Shape;386;p35"/>
          <p:cNvSpPr/>
          <p:nvPr/>
        </p:nvSpPr>
        <p:spPr>
          <a:xfrm rot="5400000">
            <a:off x="919100" y="1950225"/>
            <a:ext cx="807900" cy="192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/>
          <p:nvPr/>
        </p:nvSpPr>
        <p:spPr>
          <a:xfrm rot="2084172">
            <a:off x="1869227" y="1943613"/>
            <a:ext cx="1403653" cy="175677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Uso</a:t>
            </a:r>
            <a:endParaRPr sz="2200"/>
          </a:p>
        </p:txBody>
      </p:sp>
      <p:pic>
        <p:nvPicPr>
          <p:cNvPr id="394" name="Google Shape;394;p36"/>
          <p:cNvPicPr preferRelativeResize="0"/>
          <p:nvPr/>
        </p:nvPicPr>
        <p:blipFill rotWithShape="1">
          <a:blip r:embed="rId3">
            <a:alphaModFix/>
          </a:blip>
          <a:srcRect b="51611"/>
          <a:stretch/>
        </p:blipFill>
        <p:spPr>
          <a:xfrm>
            <a:off x="973873" y="1020127"/>
            <a:ext cx="6998220" cy="34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Uso</a:t>
            </a:r>
            <a:endParaRPr sz="2200"/>
          </a:p>
        </p:txBody>
      </p:sp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t="48072" b="5542"/>
          <a:stretch/>
        </p:blipFill>
        <p:spPr>
          <a:xfrm>
            <a:off x="964950" y="1215050"/>
            <a:ext cx="7148200" cy="336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Atenci</a:t>
            </a:r>
            <a:r>
              <a:rPr lang="es-AR" dirty="0" smtClean="0"/>
              <a:t>ón en Seq2Seq</a:t>
            </a:r>
            <a:endParaRPr lang="en-US" dirty="0"/>
          </a:p>
        </p:txBody>
      </p:sp>
      <p:pic>
        <p:nvPicPr>
          <p:cNvPr id="3" name="seq2seq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348" y="1631331"/>
            <a:ext cx="8439303" cy="2531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500" y="4641850"/>
            <a:ext cx="725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Bellas animaciones en </a:t>
            </a:r>
            <a:r>
              <a:rPr lang="en-US" dirty="0">
                <a:hlinkClick r:id="rId5"/>
              </a:rPr>
              <a:t>http://jalammar.github.io/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El encoder procesa la secuencia de palabras en un idioma y genera un vector de contexto (es el </a:t>
            </a:r>
            <a:r>
              <a:rPr lang="es-AR" sz="1800" dirty="0" smtClean="0"/>
              <a:t>último estado oculto), el cual condensa toda la información de la secuencia de entrada.</a:t>
            </a:r>
          </a:p>
          <a:p>
            <a:endParaRPr lang="es-AR" sz="1800" dirty="0"/>
          </a:p>
          <a:p>
            <a:endParaRPr lang="en-US" sz="1800" dirty="0"/>
          </a:p>
        </p:txBody>
      </p:sp>
      <p:pic>
        <p:nvPicPr>
          <p:cNvPr id="5" name="seq2seq_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1605" y="2151151"/>
            <a:ext cx="6159907" cy="27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4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175" y="1152487"/>
            <a:ext cx="3316300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65717" y="2101764"/>
            <a:ext cx="2014253" cy="163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Word2Vec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Glove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FastText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LSA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6" name="Google Shape;63;p14"/>
          <p:cNvSpPr txBox="1"/>
          <p:nvPr/>
        </p:nvSpPr>
        <p:spPr>
          <a:xfrm>
            <a:off x="6434253" y="2391696"/>
            <a:ext cx="2014253" cy="163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Distributional Hypothesis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7" name="Google Shape;71;p15"/>
          <p:cNvSpPr/>
          <p:nvPr/>
        </p:nvSpPr>
        <p:spPr>
          <a:xfrm>
            <a:off x="4219150" y="4047700"/>
            <a:ext cx="2117100" cy="834900"/>
          </a:xfrm>
          <a:prstGeom prst="ellipse">
            <a:avLst/>
          </a:prstGeom>
          <a:solidFill>
            <a:srgbClr val="FF0000">
              <a:alpha val="3184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9" y="3261491"/>
            <a:ext cx="1578221" cy="15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7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/>
              <a:t>Si la secuencia a traducir es muy larga, el último estado del encoder probablemente no va a tener mucha información de las primeras palabras de la frase, y el decoder no va a poder traducirlas. Algunas estrategias como dar vuelta la oración produjeron leves mejoras pero la problemática sigue.</a:t>
            </a:r>
          </a:p>
          <a:p>
            <a:endParaRPr lang="es-AR" sz="1800" dirty="0"/>
          </a:p>
          <a:p>
            <a:r>
              <a:rPr lang="es-AR" sz="1800" dirty="0" smtClean="0"/>
              <a:t>En general la problemática es: dada una secuencia, cómo podemos representarla capturando dependencias de largo alcance?</a:t>
            </a:r>
          </a:p>
          <a:p>
            <a:endParaRPr lang="es-AR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897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/>
              <a:t>Un approach que se ha usado en muchas tareas es generar el vector de contexto promediando </a:t>
            </a:r>
            <a:r>
              <a:rPr lang="es-AR" sz="1800" b="1" dirty="0" smtClean="0"/>
              <a:t>todos los estados ocultos</a:t>
            </a:r>
            <a:r>
              <a:rPr lang="es-AR" sz="1800" dirty="0" smtClean="0"/>
              <a:t> de la red recurrente</a:t>
            </a:r>
          </a:p>
          <a:p>
            <a:endParaRPr lang="es-AR" sz="1800" dirty="0"/>
          </a:p>
          <a:p>
            <a:endParaRPr lang="en-US" sz="1800" dirty="0"/>
          </a:p>
        </p:txBody>
      </p:sp>
      <p:pic>
        <p:nvPicPr>
          <p:cNvPr id="4" name="seq2seq_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1916" y="1826798"/>
            <a:ext cx="6664728" cy="29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2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/>
              <a:t>Ahora tenemos, a la hora de decodificar, acceso a los estados ocultos generados en las primeras palabras de la secuencia. Sin embargo, para cada palabra en el idioma target, quizás sea conveniente dar más peso a algunos estados ocultos que a otros (prestarles más atención).</a:t>
            </a:r>
          </a:p>
          <a:p>
            <a:endParaRPr lang="es-AR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40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/>
              <a:t>Ahora tenemos, a la hora de decodificar, acceso a los estados ocultos generados en las primeras palabras de la secuencia. Sin embargo, para cada palabra en el idioma target, quizás sea conveniente dar más peso a algunos estados ocultos que a otros (prestarles más atención).</a:t>
            </a:r>
          </a:p>
          <a:p>
            <a:endParaRPr lang="es-AR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39697" y="3642865"/>
            <a:ext cx="129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</a:rPr>
              <a:t>h1, h2, h3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385" y="3065837"/>
            <a:ext cx="56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h4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5638" y="4192949"/>
            <a:ext cx="129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Estados ocultos del encoder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2335" y="2438623"/>
            <a:ext cx="2222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Estado oculto actual del decoder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697" y="3642865"/>
            <a:ext cx="1118840" cy="3385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1043" y="3071696"/>
            <a:ext cx="550127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286106" y="2829780"/>
            <a:ext cx="832625" cy="239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7" idx="1"/>
          </p:cNvCxnSpPr>
          <p:nvPr/>
        </p:nvCxnSpPr>
        <p:spPr>
          <a:xfrm>
            <a:off x="1299117" y="3981419"/>
            <a:ext cx="886521" cy="627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42985" y="3294588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f(</a:t>
            </a:r>
            <a:r>
              <a:rPr lang="en-US" sz="1800" b="1" dirty="0" smtClean="0">
                <a:solidFill>
                  <a:srgbClr val="0070C0"/>
                </a:solidFill>
              </a:rPr>
              <a:t>Q</a:t>
            </a:r>
            <a:r>
              <a:rPr lang="en-US" sz="1800" b="1" dirty="0" smtClean="0"/>
              <a:t>,</a:t>
            </a:r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  <p:cxnSp>
        <p:nvCxnSpPr>
          <p:cNvPr id="17" name="Straight Arrow Connector 16"/>
          <p:cNvCxnSpPr>
            <a:stCxn id="8" idx="3"/>
            <a:endCxn id="15" idx="0"/>
          </p:cNvCxnSpPr>
          <p:nvPr/>
        </p:nvCxnSpPr>
        <p:spPr>
          <a:xfrm>
            <a:off x="4005146" y="2731011"/>
            <a:ext cx="1228493" cy="563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15" idx="2"/>
          </p:cNvCxnSpPr>
          <p:nvPr/>
        </p:nvCxnSpPr>
        <p:spPr>
          <a:xfrm flipV="1">
            <a:off x="3482898" y="3880625"/>
            <a:ext cx="1750741" cy="7278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H="1">
            <a:off x="4619392" y="2678891"/>
            <a:ext cx="85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Q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4314790" y="4281996"/>
            <a:ext cx="85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2464" y="3294588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66470" y="3531782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/>
          <p:cNvCxnSpPr>
            <a:stCxn id="9" idx="2"/>
            <a:endCxn id="24" idx="2"/>
          </p:cNvCxnSpPr>
          <p:nvPr/>
        </p:nvCxnSpPr>
        <p:spPr>
          <a:xfrm rot="5400000" flipH="1" flipV="1">
            <a:off x="3830227" y="1349514"/>
            <a:ext cx="100794" cy="5163015"/>
          </a:xfrm>
          <a:prstGeom prst="bentConnector3">
            <a:avLst>
              <a:gd name="adj1" fmla="val -103811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6924908" y="3402940"/>
            <a:ext cx="91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=</a:t>
            </a:r>
            <a:endParaRPr lang="en-US" sz="1800" b="1" dirty="0"/>
          </a:p>
        </p:txBody>
      </p:sp>
      <p:sp>
        <p:nvSpPr>
          <p:cNvPr id="34" name="Rectangle 33"/>
          <p:cNvSpPr/>
          <p:nvPr/>
        </p:nvSpPr>
        <p:spPr>
          <a:xfrm>
            <a:off x="7380621" y="3302021"/>
            <a:ext cx="1382751" cy="571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Vector de Contexto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204188" y="3332491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188" y="3332491"/>
                <a:ext cx="46724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800675" y="3327777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675" y="3327777"/>
                <a:ext cx="2484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64312" y="317596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f(</a:t>
            </a:r>
            <a:r>
              <a:rPr lang="en-US" sz="1800" b="1" dirty="0" smtClean="0">
                <a:solidFill>
                  <a:srgbClr val="0070C0"/>
                </a:solidFill>
              </a:rPr>
              <a:t>Q</a:t>
            </a:r>
            <a:r>
              <a:rPr lang="en-US" sz="1800" b="1" dirty="0" smtClean="0"/>
              <a:t>,</a:t>
            </a:r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  <p:sp>
        <p:nvSpPr>
          <p:cNvPr id="24" name="Rectangle 23"/>
          <p:cNvSpPr/>
          <p:nvPr/>
        </p:nvSpPr>
        <p:spPr>
          <a:xfrm>
            <a:off x="4863791" y="317596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87797" y="341316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64312" y="180240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29" name="Rectangle 28"/>
          <p:cNvSpPr/>
          <p:nvPr/>
        </p:nvSpPr>
        <p:spPr>
          <a:xfrm>
            <a:off x="4863791" y="180240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87797" y="203960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4713" y="1561490"/>
            <a:ext cx="3070302" cy="10853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854711" y="3011287"/>
            <a:ext cx="3070303" cy="9362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30609" y="1906044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Densa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0517" y="3329681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 Atenci</a:t>
            </a:r>
            <a:r>
              <a:rPr lang="es-AR" dirty="0" smtClean="0"/>
              <a:t>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64312" y="317596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f(</a:t>
            </a:r>
            <a:r>
              <a:rPr lang="en-US" sz="1800" b="1" dirty="0" smtClean="0">
                <a:solidFill>
                  <a:srgbClr val="0070C0"/>
                </a:solidFill>
              </a:rPr>
              <a:t>Q</a:t>
            </a:r>
            <a:r>
              <a:rPr lang="en-US" sz="1800" b="1" dirty="0" smtClean="0"/>
              <a:t>,</a:t>
            </a:r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  <p:sp>
        <p:nvSpPr>
          <p:cNvPr id="24" name="Rectangle 23"/>
          <p:cNvSpPr/>
          <p:nvPr/>
        </p:nvSpPr>
        <p:spPr>
          <a:xfrm>
            <a:off x="4863791" y="317596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87797" y="341316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64312" y="180240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29" name="Rectangle 28"/>
          <p:cNvSpPr/>
          <p:nvPr/>
        </p:nvSpPr>
        <p:spPr>
          <a:xfrm>
            <a:off x="4863791" y="180240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87797" y="203960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4713" y="1561490"/>
            <a:ext cx="3070302" cy="10853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854711" y="3011287"/>
            <a:ext cx="3070303" cy="9362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30609" y="1906044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Densa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0517" y="3329681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 Atenci</a:t>
            </a:r>
            <a:r>
              <a:rPr lang="es-AR" dirty="0" smtClean="0"/>
              <a:t>ón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64312" y="1095035"/>
            <a:ext cx="106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Pesos fijos</a:t>
            </a:r>
            <a:endParaRPr lang="en-US" dirty="0"/>
          </a:p>
        </p:txBody>
      </p:sp>
      <p:cxnSp>
        <p:nvCxnSpPr>
          <p:cNvPr id="5" name="Straight Arrow Connector 4"/>
          <p:cNvCxnSpPr>
            <a:stCxn id="28" idx="0"/>
          </p:cNvCxnSpPr>
          <p:nvPr/>
        </p:nvCxnSpPr>
        <p:spPr>
          <a:xfrm flipV="1">
            <a:off x="3954966" y="1375962"/>
            <a:ext cx="0" cy="426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64312" y="317596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f(</a:t>
            </a:r>
            <a:r>
              <a:rPr lang="en-US" sz="1800" b="1" dirty="0" smtClean="0">
                <a:solidFill>
                  <a:srgbClr val="0070C0"/>
                </a:solidFill>
              </a:rPr>
              <a:t>Q</a:t>
            </a:r>
            <a:r>
              <a:rPr lang="en-US" sz="1800" b="1" dirty="0" smtClean="0"/>
              <a:t>,</a:t>
            </a:r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  <p:sp>
        <p:nvSpPr>
          <p:cNvPr id="24" name="Rectangle 23"/>
          <p:cNvSpPr/>
          <p:nvPr/>
        </p:nvSpPr>
        <p:spPr>
          <a:xfrm>
            <a:off x="4863791" y="317596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87797" y="341316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64312" y="180240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29" name="Rectangle 28"/>
          <p:cNvSpPr/>
          <p:nvPr/>
        </p:nvSpPr>
        <p:spPr>
          <a:xfrm>
            <a:off x="4863791" y="180240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87797" y="203960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4713" y="1561490"/>
            <a:ext cx="3070302" cy="10853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854711" y="3011287"/>
            <a:ext cx="3070303" cy="9362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30609" y="1906044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Densa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0517" y="3329681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 Atenci</a:t>
            </a:r>
            <a:r>
              <a:rPr lang="es-AR" dirty="0" smtClean="0"/>
              <a:t>ón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64312" y="1095035"/>
            <a:ext cx="106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Pesos fijos</a:t>
            </a:r>
            <a:endParaRPr lang="en-US" dirty="0"/>
          </a:p>
        </p:txBody>
      </p:sp>
      <p:cxnSp>
        <p:nvCxnSpPr>
          <p:cNvPr id="5" name="Straight Arrow Connector 4"/>
          <p:cNvCxnSpPr>
            <a:stCxn id="28" idx="0"/>
          </p:cNvCxnSpPr>
          <p:nvPr/>
        </p:nvCxnSpPr>
        <p:spPr>
          <a:xfrm flipV="1">
            <a:off x="3954966" y="1375962"/>
            <a:ext cx="0" cy="426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951249" y="3762004"/>
            <a:ext cx="3717" cy="398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00761" y="4160422"/>
            <a:ext cx="130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Pesos adaptativos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5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pic>
        <p:nvPicPr>
          <p:cNvPr id="5" name="attention_proc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063" y="940189"/>
            <a:ext cx="6947873" cy="37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2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tention_tensor_d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186" y="460580"/>
            <a:ext cx="7469627" cy="4108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pic>
        <p:nvPicPr>
          <p:cNvPr id="5" name="seq2seq_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158" y="1239596"/>
            <a:ext cx="7615683" cy="33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 </a:t>
            </a:r>
            <a:r>
              <a:rPr lang="en">
                <a:solidFill>
                  <a:srgbClr val="0000FF"/>
                </a:solidFill>
              </a:rPr>
              <a:t>clave</a:t>
            </a:r>
            <a:r>
              <a:rPr lang="en"/>
              <a:t> del problema.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1606850"/>
            <a:ext cx="3906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9900FF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la caja fuerte.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2098850"/>
            <a:ext cx="18711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1155CC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Sol.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81875" y="2571750"/>
            <a:ext cx="59946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En los arcos góticos, la </a:t>
            </a:r>
            <a:r>
              <a:rPr lang="en" sz="1800">
                <a:solidFill>
                  <a:srgbClr val="38761D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se adornaba con un florón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Atención - Q,K,V</a:t>
            </a:r>
            <a:endParaRPr sz="2200"/>
          </a:p>
        </p:txBody>
      </p:sp>
      <p:pic>
        <p:nvPicPr>
          <p:cNvPr id="406" name="Google Shape;4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424" y="1149500"/>
            <a:ext cx="3391412" cy="384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8"/>
          <p:cNvSpPr txBox="1"/>
          <p:nvPr/>
        </p:nvSpPr>
        <p:spPr>
          <a:xfrm>
            <a:off x="2576543" y="1610601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</a:t>
            </a:r>
            <a:endParaRPr/>
          </a:p>
        </p:txBody>
      </p:sp>
      <p:sp>
        <p:nvSpPr>
          <p:cNvPr id="408" name="Google Shape;408;p38"/>
          <p:cNvSpPr txBox="1"/>
          <p:nvPr/>
        </p:nvSpPr>
        <p:spPr>
          <a:xfrm>
            <a:off x="2576543" y="1785177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</a:t>
            </a:r>
            <a:endParaRPr/>
          </a:p>
        </p:txBody>
      </p:sp>
      <p:sp>
        <p:nvSpPr>
          <p:cNvPr id="409" name="Google Shape;409;p38"/>
          <p:cNvSpPr txBox="1"/>
          <p:nvPr/>
        </p:nvSpPr>
        <p:spPr>
          <a:xfrm>
            <a:off x="2576543" y="2906001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</a:t>
            </a:r>
            <a:endParaRPr/>
          </a:p>
        </p:txBody>
      </p:sp>
      <p:sp>
        <p:nvSpPr>
          <p:cNvPr id="410" name="Google Shape;410;p38"/>
          <p:cNvSpPr txBox="1"/>
          <p:nvPr/>
        </p:nvSpPr>
        <p:spPr>
          <a:xfrm>
            <a:off x="2576543" y="3080577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</a:t>
            </a:r>
            <a:endParaRPr/>
          </a:p>
        </p:txBody>
      </p:sp>
      <p:sp>
        <p:nvSpPr>
          <p:cNvPr id="411" name="Google Shape;411;p38"/>
          <p:cNvSpPr txBox="1"/>
          <p:nvPr/>
        </p:nvSpPr>
        <p:spPr>
          <a:xfrm>
            <a:off x="2576543" y="4171833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</a:t>
            </a:r>
            <a:endParaRPr/>
          </a:p>
        </p:txBody>
      </p:sp>
      <p:sp>
        <p:nvSpPr>
          <p:cNvPr id="412" name="Google Shape;412;p38"/>
          <p:cNvSpPr txBox="1"/>
          <p:nvPr/>
        </p:nvSpPr>
        <p:spPr>
          <a:xfrm>
            <a:off x="2576543" y="4346409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</a:t>
            </a: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3146575" y="4525688"/>
            <a:ext cx="9906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model</a:t>
            </a:r>
            <a:endParaRPr baseline="-25000"/>
          </a:p>
        </p:txBody>
      </p:sp>
      <p:sp>
        <p:nvSpPr>
          <p:cNvPr id="414" name="Google Shape;414;p38"/>
          <p:cNvSpPr txBox="1"/>
          <p:nvPr/>
        </p:nvSpPr>
        <p:spPr>
          <a:xfrm rot="-5400000">
            <a:off x="3603775" y="4174257"/>
            <a:ext cx="9906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model</a:t>
            </a:r>
            <a:endParaRPr baseline="-25000"/>
          </a:p>
        </p:txBody>
      </p:sp>
      <p:sp>
        <p:nvSpPr>
          <p:cNvPr id="415" name="Google Shape;415;p38"/>
          <p:cNvSpPr txBox="1"/>
          <p:nvPr/>
        </p:nvSpPr>
        <p:spPr>
          <a:xfrm>
            <a:off x="4441975" y="4678088"/>
            <a:ext cx="9906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prj</a:t>
            </a:r>
            <a:endParaRPr baseline="-25000"/>
          </a:p>
        </p:txBody>
      </p:sp>
      <p:sp>
        <p:nvSpPr>
          <p:cNvPr id="416" name="Google Shape;416;p38"/>
          <p:cNvSpPr txBox="1"/>
          <p:nvPr/>
        </p:nvSpPr>
        <p:spPr>
          <a:xfrm>
            <a:off x="5553127" y="4525688"/>
            <a:ext cx="9906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prj</a:t>
            </a:r>
            <a:endParaRPr baseline="-25000"/>
          </a:p>
        </p:txBody>
      </p:sp>
      <p:sp>
        <p:nvSpPr>
          <p:cNvPr id="417" name="Google Shape;41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Atención - Cálculo</a:t>
            </a:r>
            <a:endParaRPr sz="2200"/>
          </a:p>
        </p:txBody>
      </p:sp>
      <p:pic>
        <p:nvPicPr>
          <p:cNvPr id="423" name="Google Shape;423;p39"/>
          <p:cNvPicPr preferRelativeResize="0"/>
          <p:nvPr/>
        </p:nvPicPr>
        <p:blipFill rotWithShape="1">
          <a:blip r:embed="rId3">
            <a:alphaModFix/>
          </a:blip>
          <a:srcRect l="12386" r="8717"/>
          <a:stretch/>
        </p:blipFill>
        <p:spPr>
          <a:xfrm>
            <a:off x="316575" y="1080250"/>
            <a:ext cx="5144874" cy="25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 txBox="1"/>
          <p:nvPr/>
        </p:nvSpPr>
        <p:spPr>
          <a:xfrm>
            <a:off x="518425" y="3963875"/>
            <a:ext cx="5329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Veo cada Q cuánto se parece a cada K y con el resultado calculo cuánto peso darle al V correspondiente para formar Z.</a:t>
            </a:r>
            <a:endParaRPr/>
          </a:p>
        </p:txBody>
      </p:sp>
      <p:sp>
        <p:nvSpPr>
          <p:cNvPr id="425" name="Google Shape;425;p39"/>
          <p:cNvSpPr txBox="1"/>
          <p:nvPr/>
        </p:nvSpPr>
        <p:spPr>
          <a:xfrm>
            <a:off x="1013150" y="4552975"/>
            <a:ext cx="13491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Atención</a:t>
            </a:r>
            <a:endParaRPr/>
          </a:p>
        </p:txBody>
      </p:sp>
      <p:cxnSp>
        <p:nvCxnSpPr>
          <p:cNvPr id="426" name="Google Shape;426;p39"/>
          <p:cNvCxnSpPr/>
          <p:nvPr/>
        </p:nvCxnSpPr>
        <p:spPr>
          <a:xfrm flipH="1">
            <a:off x="1494075" y="4498390"/>
            <a:ext cx="7500" cy="1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39"/>
          <p:cNvCxnSpPr/>
          <p:nvPr/>
        </p:nvCxnSpPr>
        <p:spPr>
          <a:xfrm>
            <a:off x="621925" y="4496100"/>
            <a:ext cx="172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39"/>
          <p:cNvSpPr txBox="1"/>
          <p:nvPr/>
        </p:nvSpPr>
        <p:spPr>
          <a:xfrm>
            <a:off x="2120225" y="2833442"/>
            <a:ext cx="43317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Ahora cada embedding en Z contiene información de todos los embeddings de entrada dándole más peso a algunos que a otros.</a:t>
            </a:r>
            <a:endParaRPr/>
          </a:p>
        </p:txBody>
      </p:sp>
      <p:pic>
        <p:nvPicPr>
          <p:cNvPr id="429" name="Google Shape;429;p39"/>
          <p:cNvPicPr preferRelativeResize="0"/>
          <p:nvPr/>
        </p:nvPicPr>
        <p:blipFill rotWithShape="1">
          <a:blip r:embed="rId4">
            <a:alphaModFix/>
          </a:blip>
          <a:srcRect l="4260" t="13669" r="10181" b="2571"/>
          <a:stretch/>
        </p:blipFill>
        <p:spPr>
          <a:xfrm>
            <a:off x="6450450" y="2126075"/>
            <a:ext cx="2461550" cy="21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Atención - Cálculo</a:t>
            </a:r>
            <a:endParaRPr sz="2200"/>
          </a:p>
        </p:txBody>
      </p:sp>
      <p:sp>
        <p:nvSpPr>
          <p:cNvPr id="430" name="Google Shape;43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472068" y="3783912"/>
            <a:ext cx="2523891" cy="739734"/>
            <a:chOff x="472068" y="3152010"/>
            <a:chExt cx="2523891" cy="739734"/>
          </a:xfrm>
        </p:grpSpPr>
        <p:sp>
          <p:nvSpPr>
            <p:cNvPr id="5" name="Rectangle 4"/>
            <p:cNvSpPr/>
            <p:nvPr/>
          </p:nvSpPr>
          <p:spPr>
            <a:xfrm>
              <a:off x="1635512" y="3163194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81199" y="3159480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23170" y="3159480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61423" y="3163200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35512" y="3568355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81199" y="3572075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23170" y="3572075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61423" y="3568361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069" y="3152010"/>
              <a:ext cx="944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Hello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068" y="3553079"/>
              <a:ext cx="944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World</a:t>
              </a:r>
              <a:endParaRPr lang="en-US" dirty="0"/>
            </a:p>
          </p:txBody>
        </p:sp>
      </p:grpSp>
      <p:sp>
        <p:nvSpPr>
          <p:cNvPr id="29" name="Rectangle 28"/>
          <p:cNvSpPr/>
          <p:nvPr/>
        </p:nvSpPr>
        <p:spPr>
          <a:xfrm rot="5400000">
            <a:off x="4326679" y="2215292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4322959" y="2560980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4322959" y="2902953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4326673" y="3241205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289613" y="2215292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>
            <a:off x="3293327" y="2560979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>
            <a:off x="3293327" y="2902950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3297041" y="3241203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152075" y="1447381"/>
            <a:ext cx="94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177993" y="1447381"/>
            <a:ext cx="94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94678" y="3783911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94678" y="4184980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256161" y="1792138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K1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280580" y="1792138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5849" y="3780109"/>
            <a:ext cx="100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&lt;Q1,K1&gt;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080789" y="3780108"/>
            <a:ext cx="100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&lt;Q1,K2&gt;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030157" y="4199766"/>
            <a:ext cx="100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&lt;Q2,K1&gt;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080789" y="4186987"/>
            <a:ext cx="100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&lt;Q2,K2&gt;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411951" y="2839756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57638" y="2843476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99609" y="2843476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437862" y="2839762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411951" y="3244917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7638" y="3241203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099609" y="3241203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437862" y="3244923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248508" y="2828572"/>
            <a:ext cx="94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248507" y="3229641"/>
            <a:ext cx="94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871117" y="2828571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871117" y="3229640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947408" y="3772641"/>
            <a:ext cx="321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&lt;Q1,K1&gt;V1 + </a:t>
            </a:r>
            <a:r>
              <a:rPr lang="en-US" dirty="0"/>
              <a:t>&lt;</a:t>
            </a:r>
            <a:r>
              <a:rPr lang="en-US" dirty="0" smtClean="0"/>
              <a:t>Q1,K2&gt;V2 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945633" y="4157026"/>
            <a:ext cx="321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&lt;Q2,K1&gt;V1 + </a:t>
            </a:r>
            <a:r>
              <a:rPr lang="en-US" dirty="0"/>
              <a:t>&lt;</a:t>
            </a:r>
            <a:r>
              <a:rPr lang="en-US" dirty="0" smtClean="0"/>
              <a:t>Q2,K2&gt;V2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Atención - Múltiples cabezas</a:t>
            </a:r>
            <a:endParaRPr sz="2200"/>
          </a:p>
        </p:txBody>
      </p:sp>
      <p:pic>
        <p:nvPicPr>
          <p:cNvPr id="436" name="Google Shape;4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950" y="1003450"/>
            <a:ext cx="4492549" cy="2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900" y="3213525"/>
            <a:ext cx="4237675" cy="7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500" y="2052050"/>
            <a:ext cx="866550" cy="28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6958" y="3314287"/>
            <a:ext cx="866550" cy="63156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0"/>
          <p:cNvSpPr txBox="1"/>
          <p:nvPr/>
        </p:nvSpPr>
        <p:spPr>
          <a:xfrm>
            <a:off x="5856751" y="3504400"/>
            <a:ext cx="2070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1" name="Google Shape;441;p40"/>
          <p:cNvSpPr txBox="1"/>
          <p:nvPr/>
        </p:nvSpPr>
        <p:spPr>
          <a:xfrm>
            <a:off x="6923551" y="3504400"/>
            <a:ext cx="2070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3367350" y="2898240"/>
            <a:ext cx="14340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Concatenar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 - Ventajas de Transformers</a:t>
            </a:r>
            <a:endParaRPr sz="2200"/>
          </a:p>
        </p:txBody>
      </p:sp>
      <p:pic>
        <p:nvPicPr>
          <p:cNvPr id="449" name="Google Shape;449;p41"/>
          <p:cNvPicPr preferRelativeResize="0"/>
          <p:nvPr/>
        </p:nvPicPr>
        <p:blipFill rotWithShape="1">
          <a:blip r:embed="rId3">
            <a:alphaModFix/>
          </a:blip>
          <a:srcRect r="16798"/>
          <a:stretch/>
        </p:blipFill>
        <p:spPr>
          <a:xfrm>
            <a:off x="4054825" y="1143023"/>
            <a:ext cx="4529701" cy="1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1"/>
          <p:cNvPicPr preferRelativeResize="0"/>
          <p:nvPr/>
        </p:nvPicPr>
        <p:blipFill rotWithShape="1">
          <a:blip r:embed="rId4">
            <a:alphaModFix/>
          </a:blip>
          <a:srcRect r="42399"/>
          <a:stretch/>
        </p:blipFill>
        <p:spPr>
          <a:xfrm>
            <a:off x="485675" y="1079975"/>
            <a:ext cx="3153499" cy="39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499" y="2626323"/>
            <a:ext cx="3073270" cy="235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 - Building Blocks</a:t>
            </a:r>
            <a:endParaRPr sz="2200"/>
          </a:p>
        </p:txBody>
      </p:sp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925" y="1105850"/>
            <a:ext cx="4106161" cy="38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/>
        </p:nvSpPr>
        <p:spPr>
          <a:xfrm>
            <a:off x="-40425" y="2193775"/>
            <a:ext cx="12714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Conexiones residuales</a:t>
            </a:r>
            <a:endParaRPr/>
          </a:p>
        </p:txBody>
      </p:sp>
      <p:cxnSp>
        <p:nvCxnSpPr>
          <p:cNvPr id="459" name="Google Shape;459;p42"/>
          <p:cNvCxnSpPr/>
          <p:nvPr/>
        </p:nvCxnSpPr>
        <p:spPr>
          <a:xfrm>
            <a:off x="4554625" y="1921950"/>
            <a:ext cx="5397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42"/>
          <p:cNvSpPr txBox="1"/>
          <p:nvPr/>
        </p:nvSpPr>
        <p:spPr>
          <a:xfrm>
            <a:off x="5160775" y="1153175"/>
            <a:ext cx="3082500" cy="1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Forward Posicional / Time Delay…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una capa densa que aplica el mismo procesamiento en cada embedding de la secuencia.</a:t>
            </a:r>
            <a:endParaRPr/>
          </a:p>
        </p:txBody>
      </p:sp>
      <p:pic>
        <p:nvPicPr>
          <p:cNvPr id="461" name="Google Shape;461;p42"/>
          <p:cNvPicPr preferRelativeResize="0"/>
          <p:nvPr/>
        </p:nvPicPr>
        <p:blipFill rotWithShape="1">
          <a:blip r:embed="rId4">
            <a:alphaModFix/>
          </a:blip>
          <a:srcRect l="3334" t="4897"/>
          <a:stretch/>
        </p:blipFill>
        <p:spPr>
          <a:xfrm>
            <a:off x="4904299" y="2580400"/>
            <a:ext cx="4197724" cy="240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2"/>
          <p:cNvCxnSpPr>
            <a:endCxn id="458" idx="0"/>
          </p:cNvCxnSpPr>
          <p:nvPr/>
        </p:nvCxnSpPr>
        <p:spPr>
          <a:xfrm flipH="1">
            <a:off x="595275" y="1833175"/>
            <a:ext cx="684600" cy="3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42"/>
          <p:cNvCxnSpPr/>
          <p:nvPr/>
        </p:nvCxnSpPr>
        <p:spPr>
          <a:xfrm rot="10800000">
            <a:off x="607250" y="2779375"/>
            <a:ext cx="657900" cy="7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 - Open Source</a:t>
            </a:r>
            <a:endParaRPr sz="2200"/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38" y="1126750"/>
            <a:ext cx="7749134" cy="3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25" t="22260" r="11057" b="22646"/>
          <a:stretch/>
        </p:blipFill>
        <p:spPr>
          <a:xfrm>
            <a:off x="115613" y="960894"/>
            <a:ext cx="8912773" cy="335538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07451" y="643179"/>
            <a:ext cx="1286359" cy="2154265"/>
          </a:xfrm>
          <a:prstGeom prst="ellipse">
            <a:avLst/>
          </a:prstGeom>
          <a:solidFill>
            <a:srgbClr val="FFAB40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7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GLUE (8/12/2019)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85" t="10691" r="3422" b="14902"/>
          <a:stretch/>
        </p:blipFill>
        <p:spPr>
          <a:xfrm>
            <a:off x="398737" y="1143000"/>
            <a:ext cx="8346525" cy="37048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8736" y="4198925"/>
            <a:ext cx="8291721" cy="307238"/>
          </a:xfrm>
          <a:prstGeom prst="rect">
            <a:avLst/>
          </a:prstGeom>
          <a:solidFill>
            <a:srgbClr val="FF6600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46" t="10537" r="3940" b="14511"/>
          <a:stretch/>
        </p:blipFill>
        <p:spPr>
          <a:xfrm>
            <a:off x="259928" y="1017725"/>
            <a:ext cx="8624144" cy="3936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GLUE </a:t>
            </a:r>
            <a:r>
              <a:rPr lang="en-US" dirty="0" smtClean="0"/>
              <a:t>(31/5/2020)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1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 </a:t>
            </a:r>
            <a:r>
              <a:rPr lang="en">
                <a:solidFill>
                  <a:srgbClr val="0000FF"/>
                </a:solidFill>
              </a:rPr>
              <a:t>clave</a:t>
            </a:r>
            <a:r>
              <a:rPr lang="en"/>
              <a:t> del problema.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1606850"/>
            <a:ext cx="3906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9900FF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la caja fuerte.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2098850"/>
            <a:ext cx="18711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1155CC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Sol.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81875" y="2571750"/>
            <a:ext cx="59946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En los arcos góticos, la </a:t>
            </a:r>
            <a:r>
              <a:rPr lang="en" sz="1800">
                <a:solidFill>
                  <a:srgbClr val="38761D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se adornaba con un florón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005790" y="3570163"/>
            <a:ext cx="527068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La clave tambi</a:t>
            </a:r>
            <a:r>
              <a:rPr lang="es-AR" sz="1800" dirty="0" smtClean="0"/>
              <a:t>én es un instrumento de percusión.</a:t>
            </a:r>
          </a:p>
          <a:p>
            <a:r>
              <a:rPr lang="es-AR" sz="1800" dirty="0" smtClean="0"/>
              <a:t>Y la persona que toca la clave se llama clave.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56" y="2515850"/>
            <a:ext cx="2528975" cy="24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8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SUPERGLUE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1899" t="23793" r="31612" b="12217"/>
          <a:stretch/>
        </p:blipFill>
        <p:spPr>
          <a:xfrm>
            <a:off x="3588299" y="0"/>
            <a:ext cx="5130694" cy="5061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449" t="59486" r="61450" b="24077"/>
          <a:stretch/>
        </p:blipFill>
        <p:spPr>
          <a:xfrm>
            <a:off x="179964" y="1960536"/>
            <a:ext cx="652377" cy="1470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7491" t="59486" r="34067" b="24077"/>
          <a:stretch/>
        </p:blipFill>
        <p:spPr>
          <a:xfrm>
            <a:off x="754717" y="1960536"/>
            <a:ext cx="2933880" cy="14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SUPERGLUE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91" t="13230" r="3662" b="19322"/>
          <a:stretch/>
        </p:blipFill>
        <p:spPr>
          <a:xfrm>
            <a:off x="336618" y="1293542"/>
            <a:ext cx="8495682" cy="34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7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Problemas de BERT</a:t>
            </a:r>
            <a:endParaRPr sz="2200" dirty="0"/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b="38120"/>
          <a:stretch/>
        </p:blipFill>
        <p:spPr>
          <a:xfrm>
            <a:off x="475430" y="982957"/>
            <a:ext cx="3718558" cy="2786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0367" y="929268"/>
            <a:ext cx="434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Es gigantesco – Poco eficiente </a:t>
            </a:r>
            <a:r>
              <a:rPr lang="es-AR" b="1" dirty="0" smtClean="0"/>
              <a:t>en cuestión de memoria (muchos parámetros)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29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DistilBERT (10-2019)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Usa a BERT como red Teacher (T) y un modelo más pequeño como Student(S).</a:t>
            </a:r>
          </a:p>
          <a:p>
            <a:r>
              <a:rPr lang="es-AR" dirty="0" smtClean="0"/>
              <a:t>La idea del </a:t>
            </a:r>
            <a:r>
              <a:rPr lang="es-AR" b="1" dirty="0" smtClean="0">
                <a:solidFill>
                  <a:srgbClr val="0070C0"/>
                </a:solidFill>
              </a:rPr>
              <a:t>knowledge distillation</a:t>
            </a:r>
            <a:r>
              <a:rPr lang="es-AR" dirty="0" smtClean="0"/>
              <a:t> es que la red S, con menos parámetros, imite a la red T.</a:t>
            </a:r>
          </a:p>
          <a:p>
            <a:r>
              <a:rPr lang="es-AR" dirty="0" smtClean="0"/>
              <a:t>Minimizar KL (T,S)</a:t>
            </a:r>
          </a:p>
          <a:p>
            <a:endParaRPr lang="es-AR" dirty="0"/>
          </a:p>
          <a:p>
            <a:r>
              <a:rPr lang="es-AR" dirty="0" smtClean="0"/>
              <a:t>Logran mantener un 97% de la performance de BERT, usando un modelo 40% más chico y 60% más rápido.</a:t>
            </a:r>
          </a:p>
        </p:txBody>
      </p:sp>
    </p:spTree>
    <p:extLst>
      <p:ext uri="{BB962C8B-B14F-4D97-AF65-F5344CB8AC3E}">
        <p14:creationId xmlns:p14="http://schemas.microsoft.com/office/powerpoint/2010/main" val="31931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Problemas de BERT</a:t>
            </a:r>
            <a:endParaRPr sz="2200" dirty="0"/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b="38120"/>
          <a:stretch/>
        </p:blipFill>
        <p:spPr>
          <a:xfrm>
            <a:off x="475430" y="982957"/>
            <a:ext cx="3718558" cy="2786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0367" y="929268"/>
            <a:ext cx="4347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 gigantesco – Poco eficiente </a:t>
            </a:r>
            <a:r>
              <a:rPr lang="es-AR" dirty="0" smtClean="0"/>
              <a:t>en cuestión de memoria (muchos parámetros)</a:t>
            </a:r>
          </a:p>
          <a:p>
            <a:endParaRPr lang="es-AR" b="1" dirty="0"/>
          </a:p>
          <a:p>
            <a:r>
              <a:rPr lang="es-AR" b="1" dirty="0" smtClean="0"/>
              <a:t>La tarea de Next Sentence Prediction (NSP) es muy sencilla y estudios demostraron que no suma mucho.</a:t>
            </a:r>
          </a:p>
          <a:p>
            <a:endParaRPr lang="es-AR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60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AlBERT (9-2019)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Factorized embedding parametrization -</a:t>
            </a:r>
            <a:r>
              <a:rPr lang="en-US" dirty="0" smtClean="0"/>
              <a:t>&gt; V.H a V.E + E.H = E.(V+H) siendo E&lt;&lt;H y H&lt;&lt;V</a:t>
            </a:r>
          </a:p>
          <a:p>
            <a:r>
              <a:rPr lang="en-US" dirty="0" smtClean="0"/>
              <a:t>P</a:t>
            </a:r>
            <a:r>
              <a:rPr lang="es-AR" dirty="0" smtClean="0"/>
              <a:t>arámetros compartidos entre capas.</a:t>
            </a:r>
          </a:p>
          <a:p>
            <a:r>
              <a:rPr lang="es-AR" dirty="0" smtClean="0"/>
              <a:t>Cambia Next Sentence Prediction (NSP) por Sentence Order Prediction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167" t="29889" r="29000" b="53815"/>
          <a:stretch/>
        </p:blipFill>
        <p:spPr>
          <a:xfrm>
            <a:off x="655320" y="2892475"/>
            <a:ext cx="783336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Problemas de BERT</a:t>
            </a:r>
            <a:endParaRPr sz="2200" dirty="0"/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b="38120"/>
          <a:stretch/>
        </p:blipFill>
        <p:spPr>
          <a:xfrm>
            <a:off x="475430" y="982957"/>
            <a:ext cx="3718558" cy="2786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0367" y="929268"/>
            <a:ext cx="434784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 gigantesco – Poco eficiente </a:t>
            </a:r>
            <a:r>
              <a:rPr lang="es-AR" dirty="0" smtClean="0"/>
              <a:t>en cuestión de memoria (muchos parámetros)</a:t>
            </a:r>
          </a:p>
          <a:p>
            <a:endParaRPr lang="es-AR" dirty="0"/>
          </a:p>
          <a:p>
            <a:r>
              <a:rPr lang="es-AR" dirty="0" smtClean="0"/>
              <a:t>La tarea de Next Sentence Prediction (NSP) es muy sencilla y estudios demostraron que no suma mucho.</a:t>
            </a:r>
          </a:p>
          <a:p>
            <a:endParaRPr lang="es-AR" b="1" dirty="0"/>
          </a:p>
          <a:p>
            <a:r>
              <a:rPr lang="es-AR" b="1" dirty="0" smtClean="0"/>
              <a:t>Se preentrena usando [MASK</a:t>
            </a:r>
            <a:r>
              <a:rPr lang="en-US" b="1" dirty="0" smtClean="0"/>
              <a:t>] tokens pero en el finetuning no est</a:t>
            </a:r>
            <a:r>
              <a:rPr lang="es-AR" b="1" dirty="0" smtClean="0"/>
              <a:t>án presentes.</a:t>
            </a:r>
          </a:p>
          <a:p>
            <a:endParaRPr lang="es-AR" b="1" dirty="0" smtClean="0"/>
          </a:p>
          <a:p>
            <a:r>
              <a:rPr lang="es-AR" b="1" dirty="0"/>
              <a:t>Si hay 2 </a:t>
            </a:r>
            <a:r>
              <a:rPr lang="en-US" b="1" dirty="0"/>
              <a:t>[MASK], para predecir cada uno no tiene en cuenta la otra predicci</a:t>
            </a:r>
            <a:r>
              <a:rPr lang="es-AR" b="1" dirty="0"/>
              <a:t>ón (predicciones independientes)</a:t>
            </a:r>
          </a:p>
          <a:p>
            <a:endParaRPr lang="es-AR" b="1" dirty="0"/>
          </a:p>
          <a:p>
            <a:r>
              <a:rPr lang="es-AR" b="1" dirty="0" smtClean="0"/>
              <a:t>BERT utiliza un denoising autoencoder para permitir bidireccionalidad. Sin embargo, pierde las ventajas de usar modelos autoregresivos, dificultando, por ejemplo, generar texto.</a:t>
            </a:r>
          </a:p>
          <a:p>
            <a:endParaRPr lang="es-AR" b="1" dirty="0"/>
          </a:p>
          <a:p>
            <a:endParaRPr lang="es-AR" b="1" dirty="0"/>
          </a:p>
          <a:p>
            <a:endParaRPr lang="es-AR" b="1" dirty="0" smtClean="0"/>
          </a:p>
          <a:p>
            <a:endParaRPr lang="es-AR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715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XLNET (6-2019)</a:t>
            </a:r>
            <a:endParaRPr lang="en-US" dirty="0"/>
          </a:p>
        </p:txBody>
      </p:sp>
      <p:pic>
        <p:nvPicPr>
          <p:cNvPr id="1026" name="Picture 2" descr="https://i0.wp.com/mlexplained.com/wp-content/uploads/2019/06/ezgif.com-gif-maker-2.gif?zoom=1.5&amp;fit=960%2C360&amp;ssl=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73" y="1832944"/>
            <a:ext cx="5234180" cy="196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XLNET (6-2019)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1" y="1017725"/>
            <a:ext cx="7798419" cy="3899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700" y="4772722"/>
            <a:ext cx="852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Vanilla Transformer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1" y="924157"/>
            <a:ext cx="8438686" cy="4219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XLNET (6-2019)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4772722"/>
            <a:ext cx="852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Transformer XL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3493" y="4511112"/>
            <a:ext cx="194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Y relative positional 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</a:t>
            </a:r>
            <a:r>
              <a:rPr lang="en">
                <a:solidFill>
                  <a:srgbClr val="0000FF"/>
                </a:solidFill>
              </a:rPr>
              <a:t>clave</a:t>
            </a:r>
            <a:r>
              <a:rPr lang="en"/>
              <a:t> del problema.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311700" y="1606850"/>
            <a:ext cx="3906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9900FF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la caja fuerte.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11700" y="2098850"/>
            <a:ext cx="18711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1155CC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Sol.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81875" y="2571750"/>
            <a:ext cx="59946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 los arcos góticos, la </a:t>
            </a:r>
            <a:r>
              <a:rPr lang="en" sz="1800">
                <a:solidFill>
                  <a:srgbClr val="38761D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se adornaba con un florón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311700" y="3235175"/>
            <a:ext cx="8535300" cy="1379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11700" y="3235175"/>
            <a:ext cx="8208600" cy="1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Una palabra puede ser muchos.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Una palabra, dependiendo de quién sea, andará con distintas palabras.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Homonimia y Polisemia</a:t>
            </a:r>
            <a:endParaRPr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RoBERTa</a:t>
            </a:r>
            <a:r>
              <a:rPr lang="en" sz="2200" dirty="0" smtClean="0"/>
              <a:t> (7-2019)</a:t>
            </a:r>
            <a:endParaRPr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676507" y="1144859"/>
            <a:ext cx="70327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 smtClean="0"/>
              <a:t>Más datos de entrenamiento (160 GB vs 16 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 smtClean="0"/>
              <a:t>Dynamic Masking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 smtClean="0"/>
              <a:t>No Next Sentence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417" t="40851" r="26583" b="29371"/>
          <a:stretch/>
        </p:blipFill>
        <p:spPr>
          <a:xfrm>
            <a:off x="676506" y="2087880"/>
            <a:ext cx="7842653" cy="27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StructBERT (8-2019)</a:t>
            </a:r>
            <a:endParaRPr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676507" y="1144859"/>
            <a:ext cx="703270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smtClean="0"/>
              <a:t>Forzar a que modele la estructura de las palabras y oraciones en un texto.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smtClean="0"/>
              <a:t>Word Structural Objective: Se desordenan algunos tokens (trigramas), y el modelo debe predecirlos en el orden correcto.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smtClean="0"/>
              <a:t>Sentence Structural Objective: Se dan dos oraciones (S1,S2). Debe predecir alguna de las siguientes clases:</a:t>
            </a:r>
          </a:p>
          <a:p>
            <a:pPr lvl="8"/>
            <a:r>
              <a:rPr lang="es-AR" sz="1600" dirty="0"/>
              <a:t> </a:t>
            </a:r>
            <a:r>
              <a:rPr lang="es-AR" sz="1600" dirty="0" smtClean="0"/>
              <a:t>       S2 es la siguiente a S1.</a:t>
            </a:r>
          </a:p>
          <a:p>
            <a:pPr lvl="8"/>
            <a:r>
              <a:rPr lang="es-AR" sz="1600" dirty="0" smtClean="0"/>
              <a:t>        S2 es la anterior a S1.</a:t>
            </a:r>
          </a:p>
          <a:p>
            <a:pPr lvl="8"/>
            <a:r>
              <a:rPr lang="es-AR" sz="1600" dirty="0" smtClean="0"/>
              <a:t>        S2 proviene de otra parte del texto.</a:t>
            </a:r>
            <a:endParaRPr lang="es-A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278" t="38946" r="41735" b="27247"/>
          <a:stretch/>
        </p:blipFill>
        <p:spPr>
          <a:xfrm>
            <a:off x="4542262" y="2836002"/>
            <a:ext cx="4221947" cy="1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8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Multi-Task Deep Neural Networks for Natural Language Understanding</a:t>
            </a:r>
            <a:endParaRPr sz="3200" dirty="0"/>
          </a:p>
        </p:txBody>
      </p:sp>
      <p:sp>
        <p:nvSpPr>
          <p:cNvPr id="539" name="Google Shape;53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540" name="Google Shape;5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75" y="1090400"/>
            <a:ext cx="5588700" cy="405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51"/>
          <p:cNvCxnSpPr/>
          <p:nvPr/>
        </p:nvCxnSpPr>
        <p:spPr>
          <a:xfrm>
            <a:off x="5799978" y="3435383"/>
            <a:ext cx="43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51"/>
          <p:cNvSpPr txBox="1"/>
          <p:nvPr/>
        </p:nvSpPr>
        <p:spPr>
          <a:xfrm>
            <a:off x="6230478" y="3226486"/>
            <a:ext cx="10044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  <p:sp>
        <p:nvSpPr>
          <p:cNvPr id="543" name="Google Shape;543;p51"/>
          <p:cNvSpPr txBox="1"/>
          <p:nvPr/>
        </p:nvSpPr>
        <p:spPr>
          <a:xfrm>
            <a:off x="6230475" y="3615525"/>
            <a:ext cx="186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supervisado</a:t>
            </a:r>
            <a:endParaRPr/>
          </a:p>
        </p:txBody>
      </p:sp>
      <p:cxnSp>
        <p:nvCxnSpPr>
          <p:cNvPr id="544" name="Google Shape;544;p51"/>
          <p:cNvCxnSpPr/>
          <p:nvPr/>
        </p:nvCxnSpPr>
        <p:spPr>
          <a:xfrm>
            <a:off x="5799978" y="2292383"/>
            <a:ext cx="43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p51"/>
          <p:cNvSpPr txBox="1"/>
          <p:nvPr/>
        </p:nvSpPr>
        <p:spPr>
          <a:xfrm>
            <a:off x="6230473" y="2083475"/>
            <a:ext cx="1674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Multi-tasks NLP</a:t>
            </a:r>
            <a:endParaRPr/>
          </a:p>
        </p:txBody>
      </p:sp>
      <p:sp>
        <p:nvSpPr>
          <p:cNvPr id="546" name="Google Shape;546;p51"/>
          <p:cNvSpPr txBox="1"/>
          <p:nvPr/>
        </p:nvSpPr>
        <p:spPr>
          <a:xfrm>
            <a:off x="6230475" y="2472525"/>
            <a:ext cx="186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Supervisado</a:t>
            </a:r>
            <a:endParaRPr/>
          </a:p>
        </p:txBody>
      </p:sp>
      <p:sp>
        <p:nvSpPr>
          <p:cNvPr id="547" name="Google Shape;547;p51"/>
          <p:cNvSpPr txBox="1"/>
          <p:nvPr/>
        </p:nvSpPr>
        <p:spPr>
          <a:xfrm>
            <a:off x="6162150" y="830650"/>
            <a:ext cx="2183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Liu et. al - Ene 2019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12" y="81301"/>
            <a:ext cx="8854976" cy="49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/>
          <p:nvPr/>
        </p:nvSpPr>
        <p:spPr>
          <a:xfrm>
            <a:off x="2044391" y="520390"/>
            <a:ext cx="4922551" cy="5810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 smtClean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Multitask</a:t>
            </a:r>
            <a:r>
              <a:rPr b="0" i="0" dirty="0" smtClean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Learning</a:t>
            </a:r>
          </a:p>
        </p:txBody>
      </p: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8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T5 (Text to Text Transfer Transformer) – 10/2019</a:t>
            </a:r>
            <a:endParaRPr sz="2200" dirty="0"/>
          </a:p>
        </p:txBody>
      </p:sp>
      <p:pic>
        <p:nvPicPr>
          <p:cNvPr id="1026" name="Picture 2" descr="Image result for transformer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4" y="1045650"/>
            <a:ext cx="2913089" cy="399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9851" y="1232115"/>
            <a:ext cx="5219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 el transformer completo (encoder + decoder).</a:t>
            </a:r>
          </a:p>
          <a:p>
            <a:endParaRPr lang="en-US" dirty="0"/>
          </a:p>
          <a:p>
            <a:r>
              <a:rPr lang="en-US" dirty="0" smtClean="0"/>
              <a:t>Reformula cada tarea de NLP como un mapeo de texto a texto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1610" t="35546" r="42008" b="40800"/>
          <a:stretch/>
        </p:blipFill>
        <p:spPr>
          <a:xfrm>
            <a:off x="3649851" y="2401666"/>
            <a:ext cx="5318008" cy="19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T5 (Text to Text Transfer Transformer) – 10/2019</a:t>
            </a:r>
            <a:endParaRPr sz="2200" dirty="0"/>
          </a:p>
        </p:txBody>
      </p:sp>
      <p:pic>
        <p:nvPicPr>
          <p:cNvPr id="1026" name="Picture 2" descr="Image result for transformer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4" y="1045650"/>
            <a:ext cx="2913089" cy="399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9851" y="1232115"/>
            <a:ext cx="5219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 el transformer completo (encoder + decoder).</a:t>
            </a:r>
          </a:p>
          <a:p>
            <a:endParaRPr lang="en-US" dirty="0"/>
          </a:p>
          <a:p>
            <a:r>
              <a:rPr lang="en-US" dirty="0" smtClean="0"/>
              <a:t>Reformula cada tarea de NLP como un mapeo de texto a texto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2045" t="24596" r="27500" b="41599"/>
          <a:stretch/>
        </p:blipFill>
        <p:spPr>
          <a:xfrm>
            <a:off x="3432873" y="2335678"/>
            <a:ext cx="5608657" cy="2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6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T5 (Text to Text Transfer Transformer) – 10/2019</a:t>
            </a:r>
            <a:endParaRPr sz="2200" dirty="0"/>
          </a:p>
        </p:txBody>
      </p:sp>
      <p:pic>
        <p:nvPicPr>
          <p:cNvPr id="2050" name="Picture 2" descr="https://miro.medium.com/max/3005/1*D0J1gNQf8vrrUpKeyD8wP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51" y="1342186"/>
            <a:ext cx="8589199" cy="324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44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T5 (Text to Text Transfer Transformer) – 10/2019</a:t>
            </a:r>
            <a:endParaRPr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300" t="14156" r="30700" b="25400"/>
          <a:stretch/>
        </p:blipFill>
        <p:spPr>
          <a:xfrm>
            <a:off x="349051" y="982957"/>
            <a:ext cx="5594550" cy="3962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77152" y="1395248"/>
            <a:ext cx="240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750 GB de 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6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Muchas gracias por su atenci</a:t>
            </a:r>
            <a:r>
              <a:rPr lang="es-AR" dirty="0" smtClean="0"/>
              <a:t>ón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Leonardo </a:t>
            </a:r>
            <a:r>
              <a:rPr lang="en" dirty="0" smtClean="0"/>
              <a:t>Pepino – leonardodpepino</a:t>
            </a:r>
            <a:r>
              <a:rPr lang="en-US" dirty="0" smtClean="0"/>
              <a:t>@gmail.com</a:t>
            </a:r>
            <a:endParaRPr dirty="0"/>
          </a:p>
        </p:txBody>
      </p:sp>
      <p:pic>
        <p:nvPicPr>
          <p:cNvPr id="5123" name="Picture 3" descr="https://lh5.googleusercontent.com/kKq6H11sY7KqQopZVrryL1IjV_fKSBfJXluhSIevTNyLU0vKRTmIICYupWQlkxqhvDYxH-efrbYHnDSx-58MBgmx3w5CPeFDd5xYRPpmq-Wv5S0Tu8CBeL90voA2hMwoMIBYeXNcM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3608923"/>
            <a:ext cx="3924300" cy="153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6.googleusercontent.com/33AviBuPCfNwguB45_8Sf4XyxYfJsllbYgnQBh-1jVqAYCUxu3pQj8eg6Hmlin6Rm_pQbWwZjRDNhJjLEGsiX4VtA8xL17LfzL5PM3AEtCwhstj7PovFwoazvxXoAmgnR4QbF0Go4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785037"/>
            <a:ext cx="344805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7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70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FF"/>
                </a:solidFill>
              </a:rPr>
              <a:t>clave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11700" y="1606850"/>
            <a:ext cx="761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clave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311700" y="2098850"/>
            <a:ext cx="761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clave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81875" y="2571750"/>
            <a:ext cx="761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clave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313075" y="3235175"/>
            <a:ext cx="8535300" cy="13791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11700" y="3235175"/>
            <a:ext cx="8208600" cy="1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No importa a cuál de los significados se corresponda la palabra, los embeddings tradicionales le asignarán siempre un mismo vector.</a:t>
            </a:r>
            <a:endParaRPr sz="2400" b="1" dirty="0"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3365220" y="1215053"/>
            <a:ext cx="5496281" cy="354422"/>
            <a:chOff x="1155420" y="1215053"/>
            <a:chExt cx="5496281" cy="354422"/>
          </a:xfrm>
          <a:solidFill>
            <a:schemeClr val="bg1"/>
          </a:solidFill>
        </p:grpSpPr>
        <p:sp>
          <p:nvSpPr>
            <p:cNvPr id="105" name="Google Shape;105;p18"/>
            <p:cNvSpPr/>
            <p:nvPr/>
          </p:nvSpPr>
          <p:spPr>
            <a:xfrm>
              <a:off x="1215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1558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1900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2244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25866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29303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32724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36161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39582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43019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4644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4987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5329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5673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1155420" y="1215053"/>
              <a:ext cx="5496281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0.2  0.3  0.6 -1.2  0.1  0.8  0.2  0.2  0.1  2.1 -1.1 -2.2 0.3  0.5</a:t>
              </a:r>
              <a:endParaRPr dirty="0"/>
            </a:p>
          </p:txBody>
        </p:sp>
      </p:grpSp>
      <p:grpSp>
        <p:nvGrpSpPr>
          <p:cNvPr id="120" name="Google Shape;120;p18"/>
          <p:cNvGrpSpPr/>
          <p:nvPr/>
        </p:nvGrpSpPr>
        <p:grpSpPr>
          <a:xfrm>
            <a:off x="3365221" y="1656953"/>
            <a:ext cx="5493900" cy="354422"/>
            <a:chOff x="1155421" y="1215053"/>
            <a:chExt cx="5493900" cy="354422"/>
          </a:xfrm>
          <a:solidFill>
            <a:schemeClr val="bg1"/>
          </a:solidFill>
        </p:grpSpPr>
        <p:sp>
          <p:nvSpPr>
            <p:cNvPr id="121" name="Google Shape;121;p18"/>
            <p:cNvSpPr/>
            <p:nvPr/>
          </p:nvSpPr>
          <p:spPr>
            <a:xfrm>
              <a:off x="1215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558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1900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2244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25866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29303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32724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6161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39582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43019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4644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4987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5329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673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 txBox="1"/>
            <p:nvPr/>
          </p:nvSpPr>
          <p:spPr>
            <a:xfrm>
              <a:off x="1155421" y="1215053"/>
              <a:ext cx="54939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0.2  0.3  0.6 -1.2  0.1  0.8  0.2  0.2  0.1  2.1 -1.1 -2.2 0.3  0.5</a:t>
              </a:r>
              <a:endParaRPr dirty="0"/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3365221" y="2114341"/>
            <a:ext cx="5493900" cy="354422"/>
            <a:chOff x="1155421" y="1215053"/>
            <a:chExt cx="5493900" cy="354422"/>
          </a:xfrm>
          <a:noFill/>
        </p:grpSpPr>
        <p:sp>
          <p:nvSpPr>
            <p:cNvPr id="137" name="Google Shape;137;p18"/>
            <p:cNvSpPr/>
            <p:nvPr/>
          </p:nvSpPr>
          <p:spPr>
            <a:xfrm>
              <a:off x="1215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558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900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244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5866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9303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32724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36161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39582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43019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4644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4987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329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673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1155421" y="1215053"/>
              <a:ext cx="5493900" cy="324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0.2  0.3  0.6 -1.2  0.1  0.8  0.2  0.2  0.1  2.1 -1.1 -2.2 0.3  0.5</a:t>
              </a:r>
              <a:endParaRPr dirty="0"/>
            </a:p>
          </p:txBody>
        </p:sp>
      </p:grpSp>
      <p:grpSp>
        <p:nvGrpSpPr>
          <p:cNvPr id="152" name="Google Shape;152;p18"/>
          <p:cNvGrpSpPr/>
          <p:nvPr/>
        </p:nvGrpSpPr>
        <p:grpSpPr>
          <a:xfrm>
            <a:off x="3365221" y="2603328"/>
            <a:ext cx="5493900" cy="354422"/>
            <a:chOff x="1155421" y="1215053"/>
            <a:chExt cx="5493900" cy="354422"/>
          </a:xfrm>
          <a:noFill/>
        </p:grpSpPr>
        <p:sp>
          <p:nvSpPr>
            <p:cNvPr id="153" name="Google Shape;153;p18"/>
            <p:cNvSpPr/>
            <p:nvPr/>
          </p:nvSpPr>
          <p:spPr>
            <a:xfrm>
              <a:off x="1215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1558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900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2244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25866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29303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32724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36161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39582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43019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4644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4987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5329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5673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 txBox="1"/>
            <p:nvPr/>
          </p:nvSpPr>
          <p:spPr>
            <a:xfrm>
              <a:off x="1155421" y="1215053"/>
              <a:ext cx="5493900" cy="324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0.2  0.3  0.6 -1.2  0.1  0.8  0.2  0.2  0.1  2.1 -1.1 -2.2 0.3  0.5</a:t>
              </a:r>
              <a:endParaRPr/>
            </a:p>
          </p:txBody>
        </p:sp>
      </p:grpSp>
      <p:sp>
        <p:nvSpPr>
          <p:cNvPr id="168" name="Google Shape;168;p18"/>
          <p:cNvSpPr txBox="1"/>
          <p:nvPr/>
        </p:nvSpPr>
        <p:spPr>
          <a:xfrm>
            <a:off x="1587775" y="1541025"/>
            <a:ext cx="1552200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2741600" y="2195550"/>
            <a:ext cx="4076700" cy="2152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501050" y="989850"/>
            <a:ext cx="82041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l="2959" t="3688"/>
          <a:stretch/>
        </p:blipFill>
        <p:spPr>
          <a:xfrm>
            <a:off x="2771168" y="2202942"/>
            <a:ext cx="3956075" cy="20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3470775" y="4003425"/>
            <a:ext cx="3273600" cy="2286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02" y="211625"/>
            <a:ext cx="6307975" cy="16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50" y="437591"/>
            <a:ext cx="6805175" cy="46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2036</Words>
  <Application>Microsoft Office PowerPoint</Application>
  <PresentationFormat>On-screen Show (16:9)</PresentationFormat>
  <Paragraphs>349</Paragraphs>
  <Slides>68</Slides>
  <Notes>46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Cambria Math</vt:lpstr>
      <vt:lpstr>Simple Light</vt:lpstr>
      <vt:lpstr>Word embeddings contextualizados</vt:lpstr>
      <vt:lpstr>Standard word embeddings</vt:lpstr>
      <vt:lpstr>Standard word embeddings</vt:lpstr>
      <vt:lpstr>Standard word embeddings</vt:lpstr>
      <vt:lpstr>Standard word embeddings</vt:lpstr>
      <vt:lpstr>Standard word embeddings</vt:lpstr>
      <vt:lpstr>Standard word embeddings</vt:lpstr>
      <vt:lpstr>PowerPoint Presentation</vt:lpstr>
      <vt:lpstr>PowerPoint Presentation</vt:lpstr>
      <vt:lpstr>PowerPoint Presentation</vt:lpstr>
      <vt:lpstr>Improving Word Representations via Global Context and Multiple Word Prototypes (Huang et al. 2012)</vt:lpstr>
      <vt:lpstr>Embeddings contextualizados</vt:lpstr>
      <vt:lpstr>Embeddings contextualizados</vt:lpstr>
      <vt:lpstr>Ya lo veníamos haciendo</vt:lpstr>
      <vt:lpstr>Peero...</vt:lpstr>
      <vt:lpstr>Embeddings from Language Models (ELMO) </vt:lpstr>
      <vt:lpstr>Embeddings from Language Models (ELMO) </vt:lpstr>
      <vt:lpstr>Embeddings from Language Models (ELMO) </vt:lpstr>
      <vt:lpstr>Universal Language Model Fine Tuning (ULMFit) </vt:lpstr>
      <vt:lpstr>Universal Language Model Fine Tuning (ULMFit) </vt:lpstr>
      <vt:lpstr>PowerPoint Presentation</vt:lpstr>
      <vt:lpstr>Bidirectional Encoder Representations from Transformers (BERT)</vt:lpstr>
      <vt:lpstr>BERT: Entrada al Modelo</vt:lpstr>
      <vt:lpstr>BERT: Objetivo</vt:lpstr>
      <vt:lpstr>BERT: Uso</vt:lpstr>
      <vt:lpstr>BERT: Uso</vt:lpstr>
      <vt:lpstr>BERT: Uso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BERT: Atención - Q,K,V</vt:lpstr>
      <vt:lpstr>BERT: Atención - Cálculo</vt:lpstr>
      <vt:lpstr>BERT: Atención - Cálculo</vt:lpstr>
      <vt:lpstr>BERT: Atención - Múltiples cabezas</vt:lpstr>
      <vt:lpstr>BERT - Ventajas de Transformers</vt:lpstr>
      <vt:lpstr>BERT - Building Blocks</vt:lpstr>
      <vt:lpstr>BERT - Open Source</vt:lpstr>
      <vt:lpstr>GLUE</vt:lpstr>
      <vt:lpstr>GLUE (8/12/2019)</vt:lpstr>
      <vt:lpstr>GLUE (31/5/2020)</vt:lpstr>
      <vt:lpstr>SUPERGLUE</vt:lpstr>
      <vt:lpstr>SUPERGLUE</vt:lpstr>
      <vt:lpstr>Problemas de BERT</vt:lpstr>
      <vt:lpstr>DistilBERT (10-2019)</vt:lpstr>
      <vt:lpstr>Problemas de BERT</vt:lpstr>
      <vt:lpstr>AlBERT (9-2019)</vt:lpstr>
      <vt:lpstr>Problemas de BERT</vt:lpstr>
      <vt:lpstr>XLNET (6-2019)</vt:lpstr>
      <vt:lpstr>XLNET (6-2019)</vt:lpstr>
      <vt:lpstr>XLNET (6-2019)</vt:lpstr>
      <vt:lpstr>RoBERTa (7-2019)</vt:lpstr>
      <vt:lpstr>StructBERT (8-2019)</vt:lpstr>
      <vt:lpstr>Multi-Task Deep Neural Networks for Natural Language Understanding</vt:lpstr>
      <vt:lpstr>PowerPoint Presentation</vt:lpstr>
      <vt:lpstr>T5 (Text to Text Transfer Transformer) – 10/2019</vt:lpstr>
      <vt:lpstr>T5 (Text to Text Transfer Transformer) – 10/2019</vt:lpstr>
      <vt:lpstr>T5 (Text to Text Transfer Transformer) – 10/2019</vt:lpstr>
      <vt:lpstr>T5 (Text to Text Transfer Transformer) – 10/2019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embeddings contextualizados</dc:title>
  <cp:lastModifiedBy>Leonardo Daniel Pepino</cp:lastModifiedBy>
  <cp:revision>81</cp:revision>
  <dcterms:modified xsi:type="dcterms:W3CDTF">2020-06-01T01:27:44Z</dcterms:modified>
</cp:coreProperties>
</file>